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87" r:id="rId5"/>
    <p:sldId id="289" r:id="rId6"/>
    <p:sldId id="264" r:id="rId7"/>
    <p:sldId id="257" r:id="rId8"/>
    <p:sldId id="291" r:id="rId9"/>
    <p:sldId id="301" r:id="rId10"/>
    <p:sldId id="283" r:id="rId11"/>
    <p:sldId id="298" r:id="rId12"/>
    <p:sldId id="296" r:id="rId13"/>
    <p:sldId id="297" r:id="rId14"/>
    <p:sldId id="305" r:id="rId15"/>
    <p:sldId id="299" r:id="rId16"/>
    <p:sldId id="300" r:id="rId17"/>
    <p:sldId id="302" r:id="rId18"/>
    <p:sldId id="303" r:id="rId19"/>
    <p:sldId id="284" r:id="rId20"/>
    <p:sldId id="285" r:id="rId21"/>
    <p:sldId id="290"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B41"/>
    <a:srgbClr val="0D3047"/>
    <a:srgbClr val="114263"/>
    <a:srgbClr val="401918"/>
    <a:srgbClr val="731F1C"/>
    <a:srgbClr val="AB678E"/>
    <a:srgbClr val="B2606E"/>
    <a:srgbClr val="CA929B"/>
    <a:srgbClr val="248CD2"/>
    <a:srgbClr val="C88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A2153F-A8B2-4913-A062-C67226F95857}" v="322" dt="2021-10-30T02:10:30.421"/>
    <p1510:client id="{663C4D5B-7867-684A-A321-35295791CB76}" v="1166" dt="2021-10-30T02:10:16.806"/>
    <p1510:client id="{EE1F5C4B-409B-49FC-9C4C-41E281298033}" v="7280" dt="2021-10-30T02:09:02.890"/>
  </p1510:revLst>
</p1510:revInfo>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80" autoAdjust="0"/>
    <p:restoredTop sz="94703" autoAdjust="0"/>
  </p:normalViewPr>
  <p:slideViewPr>
    <p:cSldViewPr snapToGrid="0">
      <p:cViewPr varScale="1">
        <p:scale>
          <a:sx n="114" d="100"/>
          <a:sy n="114" d="100"/>
        </p:scale>
        <p:origin x="222" y="102"/>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34338A-2C54-48B6-A869-F1523EB17642}" type="datetimeFigureOut">
              <a:rPr lang="en-US" smtClean="0"/>
              <a:t>10/29/2021</a:t>
            </a:fld>
            <a:endParaRPr lang="en-US" dirty="0"/>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3D57C9-54A6-4BAA-A5CD-C535F9370C4B}" type="slidenum">
              <a:rPr lang="en-US" smtClean="0"/>
              <a:t>‹#›</a:t>
            </a:fld>
            <a:endParaRPr lang="en-US" dirty="0"/>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205A9-A302-429C-8AB8-C362C4362DF4}" type="datetimeFigureOut">
              <a:rPr lang="en-US" smtClean="0"/>
              <a:t>10/29/2021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2289-BCFD-4053-9D06-A9140C63A457}" type="slidenum">
              <a:rPr lang="en-US" smtClean="0"/>
              <a:t>‹#›</a:t>
            </a:fld>
            <a:endParaRPr lang="en-US" dirty="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a:lnSpc>
                <a:spcPct val="100000"/>
              </a:lnSpc>
            </a:pPr>
            <a:r>
              <a:rPr lang="en-US" noProof="0"/>
              <a:t>Click to edit Master title style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a:r>
              <a:rPr lang="en-US"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tx1"/>
                </a:solidFill>
              </a:defRPr>
            </a:lvl1pPr>
          </a:lstStyle>
          <a:p>
            <a:pPr lvl="0"/>
            <a:r>
              <a:rPr lang="en-US"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a:fld id="{817179DE-9BF3-494C-804F-0C7C90AC8700}" type="slidenum">
              <a:rPr lang="en-US" noProof="0" smtClean="0"/>
              <a:pPr algn="ctr"/>
              <a:t>‹#›</a:t>
            </a:fld>
            <a:endParaRPr lang="en-US" noProof="0" dirty="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5.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oup of students raising their hands&#10;&#10;Description automatically generated with medium confidence">
            <a:extLst>
              <a:ext uri="{FF2B5EF4-FFF2-40B4-BE49-F238E27FC236}">
                <a16:creationId xmlns:a16="http://schemas.microsoft.com/office/drawing/2014/main" id="{0F110A06-C8D8-5549-9AD2-36802F1E7644}"/>
              </a:ext>
            </a:extLst>
          </p:cNvPr>
          <p:cNvPicPr>
            <a:picLocks noChangeAspect="1"/>
          </p:cNvPicPr>
          <p:nvPr/>
        </p:nvPicPr>
        <p:blipFill rotWithShape="1">
          <a:blip r:embed="rId2"/>
          <a:srcRect l="45601"/>
          <a:stretch/>
        </p:blipFill>
        <p:spPr>
          <a:xfrm>
            <a:off x="0" y="-2862"/>
            <a:ext cx="6634038" cy="6858000"/>
          </a:xfrm>
          <a:prstGeom prst="rect">
            <a:avLst/>
          </a:prstGeo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a:xfrm>
            <a:off x="7288495" y="1525303"/>
            <a:ext cx="4379976" cy="3268490"/>
          </a:xfrm>
        </p:spPr>
        <p:txBody>
          <a:bodyPr/>
          <a:lstStyle/>
          <a:p>
            <a:r>
              <a:rPr lang="en-US" b="1">
                <a:solidFill>
                  <a:schemeClr val="tx1">
                    <a:lumMod val="75000"/>
                    <a:lumOff val="25000"/>
                  </a:schemeClr>
                </a:solidFill>
                <a:latin typeface="Arial" panose="020B0604020202020204" pitchFamily="34" charset="0"/>
                <a:cs typeface="Arial" panose="020B0604020202020204" pitchFamily="34" charset="0"/>
              </a:rPr>
              <a:t>How Different Factors Drive Students’ Educational Performance</a:t>
            </a:r>
          </a:p>
        </p:txBody>
      </p:sp>
      <p:sp>
        <p:nvSpPr>
          <p:cNvPr id="12" name="Subtitle 11" descr="subtitle">
            <a:extLst>
              <a:ext uri="{FF2B5EF4-FFF2-40B4-BE49-F238E27FC236}">
                <a16:creationId xmlns:a16="http://schemas.microsoft.com/office/drawing/2014/main" id="{B28A8D9C-5123-4D2B-9272-016EF90E0E50}"/>
              </a:ext>
            </a:extLst>
          </p:cNvPr>
          <p:cNvSpPr>
            <a:spLocks noGrp="1"/>
          </p:cNvSpPr>
          <p:nvPr>
            <p:ph type="subTitle" idx="1"/>
          </p:nvPr>
        </p:nvSpPr>
        <p:spPr>
          <a:xfrm>
            <a:off x="7389079" y="5392401"/>
            <a:ext cx="4178808" cy="868550"/>
          </a:xfrm>
        </p:spPr>
        <p:txBody>
          <a:bodyPr/>
          <a:lstStyle/>
          <a:p>
            <a:r>
              <a:rPr lang="en-US" dirty="0"/>
              <a:t>Julia Cheng, Donterrius Daniels, Corban Doran, Sidney Henry, Hazel Morris, Tiera Nixon, Harsh Patel, Aaron Winfrey</a:t>
            </a:r>
            <a:endParaRPr lang="en-US" dirty="0">
              <a:cs typeface="Calibri Light"/>
            </a:endParaRPr>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2" y="2862"/>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ubtitle 11" descr="subtitle">
            <a:extLst>
              <a:ext uri="{FF2B5EF4-FFF2-40B4-BE49-F238E27FC236}">
                <a16:creationId xmlns:a16="http://schemas.microsoft.com/office/drawing/2014/main" id="{99140D6D-F7F0-4530-99B2-68023FD1034B}"/>
              </a:ext>
            </a:extLst>
          </p:cNvPr>
          <p:cNvSpPr txBox="1">
            <a:spLocks/>
          </p:cNvSpPr>
          <p:nvPr/>
        </p:nvSpPr>
        <p:spPr>
          <a:xfrm>
            <a:off x="7660078" y="1349915"/>
            <a:ext cx="2057749" cy="35077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800" kern="1200" dirty="0">
                <a:solidFill>
                  <a:srgbClr val="B2606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GT DSA – Project 1</a:t>
            </a:r>
          </a:p>
        </p:txBody>
      </p:sp>
    </p:spTree>
    <p:extLst>
      <p:ext uri="{BB962C8B-B14F-4D97-AF65-F5344CB8AC3E}">
        <p14:creationId xmlns:p14="http://schemas.microsoft.com/office/powerpoint/2010/main" val="2812382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#3 </a:t>
            </a:r>
            <a:r>
              <a:rPr lang="en-US" b="1"/>
              <a:t>Visualization</a:t>
            </a:r>
            <a:endParaRPr lang="en-GB" dirty="0"/>
          </a:p>
        </p:txBody>
      </p:sp>
      <p:pic>
        <p:nvPicPr>
          <p:cNvPr id="5" name="Picture 4" descr="Chart, bar chart&#10;&#10;Description automatically generated">
            <a:extLst>
              <a:ext uri="{FF2B5EF4-FFF2-40B4-BE49-F238E27FC236}">
                <a16:creationId xmlns:a16="http://schemas.microsoft.com/office/drawing/2014/main" id="{A125368A-58D8-4200-8259-AE5DD77792FB}"/>
              </a:ext>
            </a:extLst>
          </p:cNvPr>
          <p:cNvPicPr>
            <a:picLocks noChangeAspect="1"/>
          </p:cNvPicPr>
          <p:nvPr/>
        </p:nvPicPr>
        <p:blipFill>
          <a:blip r:embed="rId2"/>
          <a:stretch>
            <a:fillRect/>
          </a:stretch>
        </p:blipFill>
        <p:spPr>
          <a:xfrm>
            <a:off x="758355" y="1094572"/>
            <a:ext cx="6522547" cy="5205990"/>
          </a:xfrm>
          <a:prstGeom prst="rect">
            <a:avLst/>
          </a:prstGeom>
        </p:spPr>
      </p:pic>
      <p:sp>
        <p:nvSpPr>
          <p:cNvPr id="2" name="TextBox 1">
            <a:extLst>
              <a:ext uri="{FF2B5EF4-FFF2-40B4-BE49-F238E27FC236}">
                <a16:creationId xmlns:a16="http://schemas.microsoft.com/office/drawing/2014/main" id="{84033D09-21FD-4E30-ABD3-104D5DEA67DB}"/>
              </a:ext>
            </a:extLst>
          </p:cNvPr>
          <p:cNvSpPr txBox="1"/>
          <p:nvPr/>
        </p:nvSpPr>
        <p:spPr>
          <a:xfrm>
            <a:off x="7280902" y="1556237"/>
            <a:ext cx="398497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dirty="0"/>
              <a:t>When we examined the data, we noticed the largest differences in the A's and F's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Almost no students who studied 3-4 hours failed</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The vast majority of students who failed studied 1-2 hours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Students who earned A's studied a comparatively even amount of times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We dug deeper into the data for more meaning</a:t>
            </a:r>
          </a:p>
        </p:txBody>
      </p:sp>
      <p:sp>
        <p:nvSpPr>
          <p:cNvPr id="6" name="TextBox 5">
            <a:extLst>
              <a:ext uri="{FF2B5EF4-FFF2-40B4-BE49-F238E27FC236}">
                <a16:creationId xmlns:a16="http://schemas.microsoft.com/office/drawing/2014/main" id="{D49FD467-CA33-C240-8380-810E10BB49EB}"/>
              </a:ext>
            </a:extLst>
          </p:cNvPr>
          <p:cNvSpPr txBox="1"/>
          <p:nvPr/>
        </p:nvSpPr>
        <p:spPr>
          <a:xfrm>
            <a:off x="7280902" y="972937"/>
            <a:ext cx="3185883" cy="461665"/>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Storytime vs Grade</a:t>
            </a:r>
          </a:p>
        </p:txBody>
      </p:sp>
    </p:spTree>
    <p:extLst>
      <p:ext uri="{BB962C8B-B14F-4D97-AF65-F5344CB8AC3E}">
        <p14:creationId xmlns:p14="http://schemas.microsoft.com/office/powerpoint/2010/main" val="2490567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latin typeface="Corbel"/>
              </a:rPr>
              <a:t>QUESTION #3 </a:t>
            </a:r>
            <a:r>
              <a:rPr lang="en-US" b="1"/>
              <a:t>Visualization</a:t>
            </a:r>
            <a:endParaRPr lang="en-GB">
              <a:latin typeface="Corbel"/>
            </a:endParaRPr>
          </a:p>
        </p:txBody>
      </p:sp>
      <p:pic>
        <p:nvPicPr>
          <p:cNvPr id="3" name="Picture 2" descr="Chart, pie chart&#10;&#10;Description automatically generated">
            <a:extLst>
              <a:ext uri="{FF2B5EF4-FFF2-40B4-BE49-F238E27FC236}">
                <a16:creationId xmlns:a16="http://schemas.microsoft.com/office/drawing/2014/main" id="{029C2FED-8D82-4C6A-8398-62A27FCDC523}"/>
              </a:ext>
            </a:extLst>
          </p:cNvPr>
          <p:cNvPicPr>
            <a:picLocks noChangeAspect="1"/>
          </p:cNvPicPr>
          <p:nvPr/>
        </p:nvPicPr>
        <p:blipFill>
          <a:blip r:embed="rId2"/>
          <a:stretch>
            <a:fillRect/>
          </a:stretch>
        </p:blipFill>
        <p:spPr>
          <a:xfrm>
            <a:off x="1259570" y="1056383"/>
            <a:ext cx="2814719" cy="5244178"/>
          </a:xfrm>
          <a:prstGeom prst="rect">
            <a:avLst/>
          </a:prstGeom>
        </p:spPr>
      </p:pic>
      <p:sp>
        <p:nvSpPr>
          <p:cNvPr id="2" name="TextBox 1">
            <a:extLst>
              <a:ext uri="{FF2B5EF4-FFF2-40B4-BE49-F238E27FC236}">
                <a16:creationId xmlns:a16="http://schemas.microsoft.com/office/drawing/2014/main" id="{BC7425A6-8204-4F37-8D02-A50FCE862624}"/>
              </a:ext>
            </a:extLst>
          </p:cNvPr>
          <p:cNvSpPr txBox="1"/>
          <p:nvPr/>
        </p:nvSpPr>
        <p:spPr>
          <a:xfrm>
            <a:off x="4681959" y="1083732"/>
            <a:ext cx="680865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Light"/>
              </a:rPr>
              <a:t>When we compared the study times across the two groups, A's and F's, we found additional meaning</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4 hours are 496% more likely to get an A than an F (percentage-wise)</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Students who studied 3 hours are 106% more likely to get an A than an F (percentage-wise)</a:t>
            </a:r>
            <a:endParaRPr lang="en-US" dirty="0"/>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2 hours are 170% more likely to get an F than an A</a:t>
            </a:r>
            <a:r>
              <a:rPr lang="en-US">
                <a:cs typeface="Calibri Light"/>
              </a:rPr>
              <a:t> (percentage-wise)</a:t>
            </a:r>
            <a:endParaRPr lang="en-US" dirty="0">
              <a:cs typeface="Calibri Light"/>
            </a:endParaRP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1 hour are 22% more likely to get an F than an A</a:t>
            </a:r>
            <a:r>
              <a:rPr lang="en-US">
                <a:cs typeface="Calibri Light"/>
              </a:rPr>
              <a:t> (percentage-wise)</a:t>
            </a:r>
            <a:endParaRPr lang="en-US" dirty="0">
              <a:cs typeface="Calibri Light"/>
            </a:endParaRPr>
          </a:p>
          <a:p>
            <a:pPr marL="285750" indent="-285750">
              <a:buFont typeface="Arial" panose="020B0604020202020204" pitchFamily="34" charset="0"/>
              <a:buChar char="•"/>
            </a:pPr>
            <a:endParaRPr lang="en-US">
              <a:cs typeface="Calibri Light"/>
            </a:endParaRPr>
          </a:p>
          <a:p>
            <a:pPr marL="285750" indent="-285750">
              <a:buFont typeface="Arial" panose="020B0604020202020204" pitchFamily="34" charset="0"/>
              <a:buChar char="•"/>
            </a:pPr>
            <a:r>
              <a:rPr lang="en-US" dirty="0">
                <a:cs typeface="Calibri Light"/>
              </a:rPr>
              <a:t>We speculated that this small difference could hint at some students who had mastered the material studying a small amount.  This is something we could investigate further in the future</a:t>
            </a:r>
          </a:p>
          <a:p>
            <a:endParaRPr lang="en-US" dirty="0">
              <a:cs typeface="Calibri Light"/>
            </a:endParaRPr>
          </a:p>
          <a:p>
            <a:endParaRPr lang="en-US" dirty="0">
              <a:cs typeface="Calibri Light"/>
            </a:endParaRPr>
          </a:p>
        </p:txBody>
      </p:sp>
      <p:sp>
        <p:nvSpPr>
          <p:cNvPr id="5" name="TextBox 4">
            <a:extLst>
              <a:ext uri="{FF2B5EF4-FFF2-40B4-BE49-F238E27FC236}">
                <a16:creationId xmlns:a16="http://schemas.microsoft.com/office/drawing/2014/main" id="{FB79623E-8A5F-E140-9528-DD455D69723C}"/>
              </a:ext>
            </a:extLst>
          </p:cNvPr>
          <p:cNvSpPr txBox="1"/>
          <p:nvPr/>
        </p:nvSpPr>
        <p:spPr>
          <a:xfrm>
            <a:off x="4681958" y="557439"/>
            <a:ext cx="3185883" cy="461665"/>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A's and F's</a:t>
            </a:r>
          </a:p>
        </p:txBody>
      </p:sp>
      <p:sp>
        <p:nvSpPr>
          <p:cNvPr id="6" name="TextBox 5">
            <a:extLst>
              <a:ext uri="{FF2B5EF4-FFF2-40B4-BE49-F238E27FC236}">
                <a16:creationId xmlns:a16="http://schemas.microsoft.com/office/drawing/2014/main" id="{7FDA1FA9-9ECC-BB44-B4CC-EF7D7AFFF7F9}"/>
              </a:ext>
            </a:extLst>
          </p:cNvPr>
          <p:cNvSpPr txBox="1"/>
          <p:nvPr/>
        </p:nvSpPr>
        <p:spPr>
          <a:xfrm rot="16200000">
            <a:off x="50407" y="2248259"/>
            <a:ext cx="2027424" cy="307777"/>
          </a:xfrm>
          <a:prstGeom prst="rect">
            <a:avLst/>
          </a:prstGeom>
          <a:noFill/>
        </p:spPr>
        <p:txBody>
          <a:bodyPr wrap="square" rtlCol="0">
            <a:spAutoFit/>
          </a:bodyPr>
          <a:lstStyle/>
          <a:p>
            <a:r>
              <a:rPr lang="en-US" sz="1400" b="1">
                <a:solidFill>
                  <a:schemeClr val="tx1">
                    <a:lumMod val="75000"/>
                    <a:lumOff val="25000"/>
                  </a:schemeClr>
                </a:solidFill>
              </a:rPr>
              <a:t>Grade of ‘A’ vs Study Time</a:t>
            </a:r>
          </a:p>
        </p:txBody>
      </p:sp>
      <p:sp>
        <p:nvSpPr>
          <p:cNvPr id="7" name="TextBox 6">
            <a:extLst>
              <a:ext uri="{FF2B5EF4-FFF2-40B4-BE49-F238E27FC236}">
                <a16:creationId xmlns:a16="http://schemas.microsoft.com/office/drawing/2014/main" id="{65C0E395-FCA0-0149-9475-CF2FD95ACF5C}"/>
              </a:ext>
            </a:extLst>
          </p:cNvPr>
          <p:cNvSpPr txBox="1"/>
          <p:nvPr/>
        </p:nvSpPr>
        <p:spPr>
          <a:xfrm rot="16200000">
            <a:off x="8857" y="4932912"/>
            <a:ext cx="2110526" cy="307777"/>
          </a:xfrm>
          <a:prstGeom prst="rect">
            <a:avLst/>
          </a:prstGeom>
          <a:noFill/>
        </p:spPr>
        <p:txBody>
          <a:bodyPr wrap="square" rtlCol="0">
            <a:spAutoFit/>
          </a:bodyPr>
          <a:lstStyle/>
          <a:p>
            <a:r>
              <a:rPr lang="en-US" sz="1400" b="1">
                <a:solidFill>
                  <a:schemeClr val="tx1">
                    <a:lumMod val="75000"/>
                    <a:lumOff val="25000"/>
                  </a:schemeClr>
                </a:solidFill>
              </a:rPr>
              <a:t>Grade of ‘A’ vs Study Time</a:t>
            </a:r>
          </a:p>
        </p:txBody>
      </p:sp>
    </p:spTree>
    <p:extLst>
      <p:ext uri="{BB962C8B-B14F-4D97-AF65-F5344CB8AC3E}">
        <p14:creationId xmlns:p14="http://schemas.microsoft.com/office/powerpoint/2010/main" val="3812384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rowd of people at a concert&#10;&#10;Description automatically generated with medium confidence">
            <a:extLst>
              <a:ext uri="{FF2B5EF4-FFF2-40B4-BE49-F238E27FC236}">
                <a16:creationId xmlns:a16="http://schemas.microsoft.com/office/drawing/2014/main" id="{F85AEA3D-FBB4-FC4C-8EA5-A0EF69F5DB90}"/>
              </a:ext>
            </a:extLst>
          </p:cNvPr>
          <p:cNvPicPr>
            <a:picLocks noChangeAspect="1"/>
          </p:cNvPicPr>
          <p:nvPr/>
        </p:nvPicPr>
        <p:blipFill rotWithShape="1">
          <a:blip r:embed="rId2"/>
          <a:srcRect l="-1" r="36641"/>
          <a:stretch/>
        </p:blipFill>
        <p:spPr>
          <a:xfrm>
            <a:off x="5680835" y="0"/>
            <a:ext cx="6511165" cy="6858000"/>
          </a:xfrm>
          <a:prstGeom prst="rect">
            <a:avLst/>
          </a:prstGeo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#4: </a:t>
            </a:r>
            <a:r>
              <a:rPr lang="en-US" sz="2400" b="1" dirty="0">
                <a:latin typeface="Arial" panose="020B0604020202020204" pitchFamily="34" charset="0"/>
                <a:cs typeface="Arial" panose="020B0604020202020204" pitchFamily="34" charset="0"/>
              </a:rPr>
              <a:t>Alcohol Consumption</a:t>
            </a:r>
            <a:endParaRPr lang="en-US" b="1" dirty="0"/>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862972" y="2717803"/>
            <a:ext cx="2834640" cy="3368675"/>
          </a:xfrm>
        </p:spPr>
        <p:txBody>
          <a:bodyPr/>
          <a:lstStyle/>
          <a:p>
            <a:pPr algn="ctr"/>
            <a:r>
              <a:rPr lang="en-US" sz="1400" b="1">
                <a:latin typeface="Arial" panose="020B0604020202020204" pitchFamily="34" charset="0"/>
                <a:cs typeface="Arial" panose="020B0604020202020204" pitchFamily="34" charset="0"/>
              </a:rPr>
              <a:t>Does the time in which alcohol is consumed influence students' overall grade?</a:t>
            </a:r>
            <a:endParaRPr lang="en-US" b="1"/>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386558" y="2717803"/>
            <a:ext cx="3055964" cy="3368675"/>
          </a:xfrm>
        </p:spPr>
        <p:txBody>
          <a:bodyPr/>
          <a:lstStyle/>
          <a:p>
            <a:pPr marL="285750" indent="-285750">
              <a:buFont typeface="Arial" panose="020B0604020202020204" pitchFamily="34" charset="0"/>
              <a:buChar char="•"/>
            </a:pPr>
            <a:r>
              <a:rPr lang="en-US">
                <a:solidFill>
                  <a:schemeClr val="tx1">
                    <a:lumMod val="75000"/>
                    <a:lumOff val="25000"/>
                  </a:schemeClr>
                </a:solidFill>
              </a:rPr>
              <a:t>We averaged weekend and weekday alcohol usage into total usage</a:t>
            </a:r>
          </a:p>
          <a:p>
            <a:pPr marL="285750" indent="-285750">
              <a:buFont typeface="Arial" panose="020B0604020202020204" pitchFamily="34" charset="0"/>
              <a:buChar char="•"/>
            </a:pPr>
            <a:r>
              <a:rPr lang="en-US">
                <a:solidFill>
                  <a:schemeClr val="tx1">
                    <a:lumMod val="75000"/>
                    <a:lumOff val="25000"/>
                  </a:schemeClr>
                </a:solidFill>
              </a:rPr>
              <a:t>Students ranked their usage from 1-5</a:t>
            </a:r>
          </a:p>
          <a:p>
            <a:pPr marL="285750" indent="-285750">
              <a:buFont typeface="Arial" panose="020B0604020202020204" pitchFamily="34" charset="0"/>
              <a:buChar char="•"/>
            </a:pPr>
            <a:r>
              <a:rPr lang="en-US">
                <a:solidFill>
                  <a:schemeClr val="tx1">
                    <a:lumMod val="75000"/>
                    <a:lumOff val="25000"/>
                  </a:schemeClr>
                </a:solidFill>
              </a:rPr>
              <a:t>We averaged the student's grades after converting from the 20 Point scale to the US standard 100 Point scale</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12</a:t>
            </a:fld>
            <a:endParaRPr lang="en-US" sz="1200" dirty="0">
              <a:solidFill>
                <a:schemeClr val="bg1"/>
              </a:solidFill>
            </a:endParaRPr>
          </a:p>
        </p:txBody>
      </p:sp>
      <p:pic>
        <p:nvPicPr>
          <p:cNvPr id="25" name="Content Placeholder 34" descr="Open Book">
            <a:extLst>
              <a:ext uri="{FF2B5EF4-FFF2-40B4-BE49-F238E27FC236}">
                <a16:creationId xmlns:a16="http://schemas.microsoft.com/office/drawing/2014/main" id="{1DDC673F-E4F5-2243-95BD-5FB383775B68}"/>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6" name="Content Placeholder 35" descr="Medal">
            <a:extLst>
              <a:ext uri="{FF2B5EF4-FFF2-40B4-BE49-F238E27FC236}">
                <a16:creationId xmlns:a16="http://schemas.microsoft.com/office/drawing/2014/main" id="{B0736AAA-512A-FE4A-B739-C0F9D6F828E6}"/>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369890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#4 </a:t>
            </a:r>
            <a:r>
              <a:rPr lang="en-US" b="1" dirty="0"/>
              <a:t>Visualization</a:t>
            </a:r>
            <a:endParaRPr lang="en-GB" dirty="0"/>
          </a:p>
        </p:txBody>
      </p:sp>
      <p:pic>
        <p:nvPicPr>
          <p:cNvPr id="7" name="Picture 6" descr="A picture containing text, clipart&#10;&#10;Description automatically generated">
            <a:extLst>
              <a:ext uri="{FF2B5EF4-FFF2-40B4-BE49-F238E27FC236}">
                <a16:creationId xmlns:a16="http://schemas.microsoft.com/office/drawing/2014/main" id="{D992EE9C-25CC-40D6-A80A-1CFF765867EE}"/>
              </a:ext>
            </a:extLst>
          </p:cNvPr>
          <p:cNvPicPr>
            <a:picLocks noChangeAspect="1"/>
          </p:cNvPicPr>
          <p:nvPr/>
        </p:nvPicPr>
        <p:blipFill>
          <a:blip r:embed="rId2"/>
          <a:stretch>
            <a:fillRect/>
          </a:stretch>
        </p:blipFill>
        <p:spPr>
          <a:xfrm>
            <a:off x="277252" y="827844"/>
            <a:ext cx="6754816" cy="5629013"/>
          </a:xfrm>
          <a:prstGeom prst="rect">
            <a:avLst/>
          </a:prstGeom>
        </p:spPr>
      </p:pic>
      <p:sp>
        <p:nvSpPr>
          <p:cNvPr id="2" name="TextBox 1">
            <a:extLst>
              <a:ext uri="{FF2B5EF4-FFF2-40B4-BE49-F238E27FC236}">
                <a16:creationId xmlns:a16="http://schemas.microsoft.com/office/drawing/2014/main" id="{DEC4F986-9D7E-47F6-82DF-8FE4AA5F064D}"/>
              </a:ext>
            </a:extLst>
          </p:cNvPr>
          <p:cNvSpPr txBox="1"/>
          <p:nvPr/>
        </p:nvSpPr>
        <p:spPr>
          <a:xfrm>
            <a:off x="6933228" y="2404097"/>
            <a:ext cx="429589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There is a slight correlation between higher alcohol consumption and lower grades</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were surprised that there was not a stronger correlation, as we hypothesized that students drinking frequently throughout the week would have an adverse effect on grades earned</a:t>
            </a:r>
          </a:p>
        </p:txBody>
      </p:sp>
      <p:sp>
        <p:nvSpPr>
          <p:cNvPr id="5" name="TextBox 4">
            <a:extLst>
              <a:ext uri="{FF2B5EF4-FFF2-40B4-BE49-F238E27FC236}">
                <a16:creationId xmlns:a16="http://schemas.microsoft.com/office/drawing/2014/main" id="{FAE8DFF2-F864-E04F-BFC8-9CC1F1013E21}"/>
              </a:ext>
            </a:extLst>
          </p:cNvPr>
          <p:cNvSpPr txBox="1"/>
          <p:nvPr/>
        </p:nvSpPr>
        <p:spPr>
          <a:xfrm>
            <a:off x="6933229" y="1388436"/>
            <a:ext cx="4295896" cy="830997"/>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Average Alcohol Usage vs Average Grade</a:t>
            </a:r>
          </a:p>
        </p:txBody>
      </p:sp>
    </p:spTree>
    <p:extLst>
      <p:ext uri="{BB962C8B-B14F-4D97-AF65-F5344CB8AC3E}">
        <p14:creationId xmlns:p14="http://schemas.microsoft.com/office/powerpoint/2010/main" val="2285115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oks on a shelf">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a:blip r:embed="rId2"/>
          <a:srcRect/>
          <a:stretch/>
        </p:blipFill>
        <p:spPr>
          <a:xfrm>
            <a:off x="5050938" y="379850"/>
            <a:ext cx="7105880" cy="5809495"/>
          </a:xfr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Light"/>
                </a:rPr>
                <a:t>W</a:t>
              </a:r>
              <a:endParaRPr lang="en-US"/>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#5:</a:t>
            </a:r>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pPr algn="ctr"/>
            <a:r>
              <a:rPr lang="en-US">
                <a:ea typeface="+mn-lt"/>
                <a:cs typeface="+mn-lt"/>
              </a:rPr>
              <a:t>Do</a:t>
            </a:r>
            <a:r>
              <a:rPr lang="en-US" sz="1400">
                <a:ea typeface="+mn-lt"/>
                <a:cs typeface="+mn-lt"/>
              </a:rPr>
              <a:t> the students' </a:t>
            </a:r>
            <a:r>
              <a:rPr lang="en-US">
                <a:ea typeface="+mn-lt"/>
                <a:cs typeface="+mn-lt"/>
              </a:rPr>
              <a:t>relationships with their families, ranked from 1- Very Bad to 5- Excellent correlate to their grades</a:t>
            </a:r>
            <a:r>
              <a:rPr lang="en-US" sz="1400">
                <a:ea typeface="+mn-lt"/>
                <a:cs typeface="+mn-lt"/>
              </a:rPr>
              <a:t>?</a:t>
            </a:r>
            <a:endParaRPr lang="en-US">
              <a:ea typeface="+mn-lt"/>
              <a:cs typeface="+mn-lt"/>
            </a:endParaRPr>
          </a:p>
          <a:p>
            <a:pPr algn="ctr"/>
            <a:endParaRPr lang="en-US">
              <a:latin typeface="Arial"/>
              <a:cs typeface="Arial"/>
            </a:endParaRPr>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pPr>
              <a:buFont typeface="Arial" panose="020B0604020202020204" pitchFamily="34" charset="0"/>
              <a:buChar char="•"/>
            </a:pPr>
            <a:r>
              <a:rPr lang="en-US">
                <a:solidFill>
                  <a:srgbClr val="ADBAC7"/>
                </a:solidFill>
                <a:latin typeface="-apple-system"/>
              </a:rPr>
              <a:t>We averaged the grades and converted them to the standard US 100 point scale</a:t>
            </a:r>
          </a:p>
          <a:p>
            <a:pPr>
              <a:buFont typeface="Arial" panose="020B0604020202020204" pitchFamily="34" charset="0"/>
              <a:buChar char="•"/>
            </a:pPr>
            <a:r>
              <a:rPr lang="en-US">
                <a:solidFill>
                  <a:srgbClr val="ADBAC7"/>
                </a:solidFill>
                <a:latin typeface="-apple-system"/>
              </a:rPr>
              <a:t>Students ranked the quality of their relationships with their families, from 1-5</a:t>
            </a:r>
          </a:p>
          <a:p>
            <a:pPr>
              <a:buFont typeface="Arial" panose="020B0604020202020204" pitchFamily="34" charset="0"/>
              <a:buChar char="•"/>
            </a:pPr>
            <a:r>
              <a:rPr lang="en-US">
                <a:solidFill>
                  <a:srgbClr val="ADBAC7"/>
                </a:solidFill>
                <a:latin typeface="-apple-system"/>
              </a:rPr>
              <a:t>We combined and averaged all of the grades earned for each relationship quality ranking</a:t>
            </a:r>
          </a:p>
          <a:p>
            <a:pPr>
              <a:buFont typeface="Arial" panose="020B0604020202020204" pitchFamily="34" charset="0"/>
              <a:buChar char="•"/>
            </a:pPr>
            <a:endParaRPr lang="en-US">
              <a:solidFill>
                <a:srgbClr val="ADBAC7"/>
              </a:solidFill>
              <a:latin typeface="-apple-system"/>
            </a:endParaRP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14</a:t>
            </a:fld>
            <a:endParaRPr lang="en-US" sz="1200" dirty="0">
              <a:solidFill>
                <a:schemeClr val="bg1"/>
              </a:solidFill>
            </a:endParaRPr>
          </a:p>
        </p:txBody>
      </p:sp>
    </p:spTree>
    <p:extLst>
      <p:ext uri="{BB962C8B-B14F-4D97-AF65-F5344CB8AC3E}">
        <p14:creationId xmlns:p14="http://schemas.microsoft.com/office/powerpoint/2010/main" val="1489071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#5 </a:t>
            </a:r>
            <a:r>
              <a:rPr lang="en-US" b="1" dirty="0">
                <a:latin typeface="Arial" panose="020B0604020202020204" pitchFamily="34" charset="0"/>
                <a:cs typeface="Arial" panose="020B0604020202020204" pitchFamily="34" charset="0"/>
              </a:rPr>
              <a:t>Visualization</a:t>
            </a:r>
            <a:endParaRPr lang="en-GB" dirty="0">
              <a:latin typeface="Arial" panose="020B0604020202020204" pitchFamily="34" charset="0"/>
              <a:cs typeface="Arial" panose="020B0604020202020204" pitchFamily="34" charset="0"/>
            </a:endParaRPr>
          </a:p>
        </p:txBody>
      </p:sp>
      <p:pic>
        <p:nvPicPr>
          <p:cNvPr id="3" name="Picture 2" descr="Chart, bar chart&#10;&#10;Description automatically generated">
            <a:extLst>
              <a:ext uri="{FF2B5EF4-FFF2-40B4-BE49-F238E27FC236}">
                <a16:creationId xmlns:a16="http://schemas.microsoft.com/office/drawing/2014/main" id="{D08326BD-B78D-49DA-A406-849AEE6B9B52}"/>
              </a:ext>
            </a:extLst>
          </p:cNvPr>
          <p:cNvPicPr>
            <a:picLocks noChangeAspect="1"/>
          </p:cNvPicPr>
          <p:nvPr/>
        </p:nvPicPr>
        <p:blipFill>
          <a:blip r:embed="rId2"/>
          <a:stretch>
            <a:fillRect/>
          </a:stretch>
        </p:blipFill>
        <p:spPr>
          <a:xfrm>
            <a:off x="742950" y="1245058"/>
            <a:ext cx="6158663" cy="4922017"/>
          </a:xfrm>
          <a:prstGeom prst="rect">
            <a:avLst/>
          </a:prstGeom>
        </p:spPr>
      </p:pic>
      <p:sp>
        <p:nvSpPr>
          <p:cNvPr id="2" name="TextBox 1">
            <a:extLst>
              <a:ext uri="{FF2B5EF4-FFF2-40B4-BE49-F238E27FC236}">
                <a16:creationId xmlns:a16="http://schemas.microsoft.com/office/drawing/2014/main" id="{272CF5B4-6A96-4E4D-A6D2-22A5DA67068C}"/>
              </a:ext>
            </a:extLst>
          </p:cNvPr>
          <p:cNvSpPr txBox="1"/>
          <p:nvPr/>
        </p:nvSpPr>
        <p:spPr>
          <a:xfrm>
            <a:off x="7239309" y="2268519"/>
            <a:ext cx="354619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Light"/>
              </a:rPr>
              <a:t>There is a slight correlation between quality of family relationships and grades earned</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altered the scaled to make the relationship more apparent</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suspect that the visualization is someone flattened as it shows a collected and averaged series of averages</a:t>
            </a:r>
          </a:p>
        </p:txBody>
      </p:sp>
      <p:sp>
        <p:nvSpPr>
          <p:cNvPr id="6" name="TextBox 5">
            <a:extLst>
              <a:ext uri="{FF2B5EF4-FFF2-40B4-BE49-F238E27FC236}">
                <a16:creationId xmlns:a16="http://schemas.microsoft.com/office/drawing/2014/main" id="{FE368F4E-AFA1-764D-9793-DB890E45F178}"/>
              </a:ext>
            </a:extLst>
          </p:cNvPr>
          <p:cNvSpPr txBox="1"/>
          <p:nvPr/>
        </p:nvSpPr>
        <p:spPr>
          <a:xfrm>
            <a:off x="7148562" y="1245058"/>
            <a:ext cx="4276847" cy="830997"/>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Average Grade vs </a:t>
            </a:r>
          </a:p>
          <a:p>
            <a:r>
              <a:rPr lang="en-US" sz="2400" b="1">
                <a:solidFill>
                  <a:schemeClr val="accent5">
                    <a:lumMod val="60000"/>
                    <a:lumOff val="40000"/>
                  </a:schemeClr>
                </a:solidFill>
                <a:latin typeface="Arial" panose="020B0604020202020204" pitchFamily="34" charset="0"/>
                <a:cs typeface="Arial" panose="020B0604020202020204" pitchFamily="34" charset="0"/>
              </a:rPr>
              <a:t>Rating Family Relationship</a:t>
            </a:r>
          </a:p>
        </p:txBody>
      </p:sp>
    </p:spTree>
    <p:extLst>
      <p:ext uri="{BB962C8B-B14F-4D97-AF65-F5344CB8AC3E}">
        <p14:creationId xmlns:p14="http://schemas.microsoft.com/office/powerpoint/2010/main" val="2665858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students throwing their graduation caps in the air at sunset">
            <a:extLst>
              <a:ext uri="{FF2B5EF4-FFF2-40B4-BE49-F238E27FC236}">
                <a16:creationId xmlns:a16="http://schemas.microsoft.com/office/drawing/2014/main" id="{039BFAD7-131E-407E-8A28-E4CF6B8977F6}"/>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1" name="Rectangle 30">
            <a:extLst>
              <a:ext uri="{FF2B5EF4-FFF2-40B4-BE49-F238E27FC236}">
                <a16:creationId xmlns:a16="http://schemas.microsoft.com/office/drawing/2014/main" id="{340A7491-C312-4D36-BA63-6F859CD81D66}"/>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slide title">
            <a:extLst>
              <a:ext uri="{FF2B5EF4-FFF2-40B4-BE49-F238E27FC236}">
                <a16:creationId xmlns:a16="http://schemas.microsoft.com/office/drawing/2014/main" id="{DFF36EE7-AE57-42F4-ACA9-A328C1F4EA02}"/>
              </a:ext>
            </a:extLst>
          </p:cNvPr>
          <p:cNvSpPr>
            <a:spLocks noGrp="1"/>
          </p:cNvSpPr>
          <p:nvPr>
            <p:ph type="title"/>
          </p:nvPr>
        </p:nvSpPr>
        <p:spPr>
          <a:xfrm>
            <a:off x="745307" y="1174310"/>
            <a:ext cx="10206264" cy="830997"/>
          </a:xfrm>
        </p:spPr>
        <p:txBody>
          <a:bodyPr/>
          <a:lstStyle/>
          <a:p>
            <a:r>
              <a:rPr lang="en-US" sz="3600" b="1"/>
              <a:t>CLEANUP, EXPLORATION,  AND ANALYSIS</a:t>
            </a:r>
          </a:p>
        </p:txBody>
      </p:sp>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a:xfrm>
            <a:off x="745306" y="1981501"/>
            <a:ext cx="8259797" cy="3451310"/>
          </a:xfrm>
        </p:spPr>
        <p:txBody>
          <a:bodyPr/>
          <a:lstStyle/>
          <a:p>
            <a:r>
              <a:rPr lang="en-US" sz="1800" b="0" i="0">
                <a:solidFill>
                  <a:schemeClr val="bg1"/>
                </a:solidFill>
                <a:effectLst/>
              </a:rPr>
              <a:t>Data(csv files) were gathered from </a:t>
            </a:r>
            <a:r>
              <a:rPr lang="en-US" sz="1800">
                <a:solidFill>
                  <a:schemeClr val="bg1"/>
                </a:solidFill>
              </a:rPr>
              <a:t>the UCI Machine Learning Repository.</a:t>
            </a:r>
            <a:r>
              <a:rPr lang="en-US" sz="1800" b="0" i="0">
                <a:solidFill>
                  <a:schemeClr val="bg1"/>
                </a:solidFill>
                <a:effectLst/>
              </a:rPr>
              <a:t> The data was </a:t>
            </a:r>
            <a:r>
              <a:rPr lang="en-US" sz="1800">
                <a:solidFill>
                  <a:schemeClr val="bg1"/>
                </a:solidFill>
              </a:rPr>
              <a:t>separated into two datasets. Therefore, the csv files had to be merged continuously</a:t>
            </a:r>
            <a:endParaRPr lang="en-US" sz="1800" b="0" i="0">
              <a:solidFill>
                <a:schemeClr val="bg1"/>
              </a:solidFill>
              <a:effectLst/>
            </a:endParaRPr>
          </a:p>
          <a:p>
            <a:r>
              <a:rPr lang="en-US" sz="1800">
                <a:solidFill>
                  <a:schemeClr val="bg1"/>
                </a:solidFill>
              </a:rPr>
              <a:t>The data was gathered from two schools in Portugal, with grades in the subject areas of Math and Portuguese</a:t>
            </a:r>
          </a:p>
          <a:p>
            <a:pPr algn="l">
              <a:buFont typeface="Arial" panose="020B0604020202020204" pitchFamily="34" charset="0"/>
              <a:buChar char="•"/>
            </a:pPr>
            <a:r>
              <a:rPr lang="en-US" sz="1800" b="0" i="0">
                <a:solidFill>
                  <a:schemeClr val="bg1"/>
                </a:solidFill>
                <a:effectLst/>
              </a:rPr>
              <a:t>It was not anticipated that we would not have the ability to create certain graphs from the data. </a:t>
            </a:r>
            <a:r>
              <a:rPr lang="en-US" sz="1800">
                <a:solidFill>
                  <a:schemeClr val="bg1"/>
                </a:solidFill>
              </a:rPr>
              <a:t>Graphs like scatter plots and line graphs were not ideal because our data did not involve a time variable</a:t>
            </a:r>
            <a:endParaRPr lang="en-US" sz="1800" b="0" i="0">
              <a:solidFill>
                <a:schemeClr val="bg1"/>
              </a:solidFill>
              <a:effectLst/>
            </a:endParaRPr>
          </a:p>
          <a:p>
            <a:pPr algn="l">
              <a:buFont typeface="Arial" panose="020B0604020202020204" pitchFamily="34" charset="0"/>
              <a:buChar char="•"/>
            </a:pPr>
            <a:r>
              <a:rPr lang="en-US" sz="1800" b="0" i="0">
                <a:solidFill>
                  <a:schemeClr val="bg1"/>
                </a:solidFill>
                <a:effectLst/>
              </a:rPr>
              <a:t>After exploring the data, we quickly realized that additional columns were needed in order to help tell our story. For example, grading periods were separated into three columns and a column was </a:t>
            </a:r>
            <a:r>
              <a:rPr lang="en-US" sz="1800">
                <a:solidFill>
                  <a:schemeClr val="bg1"/>
                </a:solidFill>
              </a:rPr>
              <a:t>created</a:t>
            </a:r>
            <a:r>
              <a:rPr lang="en-US" sz="1800" b="0" i="0">
                <a:solidFill>
                  <a:schemeClr val="bg1"/>
                </a:solidFill>
                <a:effectLst/>
              </a:rPr>
              <a:t> by averaging those three columns and then added to the initial data frame</a:t>
            </a: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Slide Number Placeholder 5" descr="Slide number">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16</a:t>
            </a:fld>
            <a:endParaRPr lang="en-US" sz="1200" dirty="0">
              <a:solidFill>
                <a:schemeClr val="bg1"/>
              </a:solidFill>
            </a:endParaRPr>
          </a:p>
        </p:txBody>
      </p:sp>
    </p:spTree>
    <p:extLst>
      <p:ext uri="{BB962C8B-B14F-4D97-AF65-F5344CB8AC3E}">
        <p14:creationId xmlns:p14="http://schemas.microsoft.com/office/powerpoint/2010/main" val="3711219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wo boys overlooking the side of a bridge.">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1" y="0"/>
            <a:ext cx="12192000" cy="6858000"/>
          </a:xfrm>
        </p:spPr>
      </p:pic>
      <p:sp>
        <p:nvSpPr>
          <p:cNvPr id="2" name="Rectangle 1">
            <a:extLst>
              <a:ext uri="{FF2B5EF4-FFF2-40B4-BE49-F238E27FC236}">
                <a16:creationId xmlns:a16="http://schemas.microsoft.com/office/drawing/2014/main" id="{1F9543B1-3B09-4A29-8099-B48F05411C41}"/>
              </a:ext>
            </a:extLst>
          </p:cNvPr>
          <p:cNvSpPr/>
          <p:nvPr/>
        </p:nvSpPr>
        <p:spPr>
          <a:xfrm>
            <a:off x="338167" y="0"/>
            <a:ext cx="5757833" cy="68580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60000"/>
                  <a:lumOff val="40000"/>
                </a:schemeClr>
              </a:solidFill>
            </a:endParaRPr>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653942" y="666859"/>
            <a:ext cx="4851305" cy="830997"/>
          </a:xfrm>
        </p:spPr>
        <p:txBody>
          <a:bodyPr/>
          <a:lstStyle/>
          <a:p>
            <a:r>
              <a:rPr lang="en-US" sz="4400" b="1">
                <a:latin typeface="Arial" panose="020B0604020202020204" pitchFamily="34" charset="0"/>
                <a:cs typeface="Arial" panose="020B0604020202020204" pitchFamily="34" charset="0"/>
              </a:rPr>
              <a:t>DISCUSSION</a:t>
            </a:r>
          </a:p>
        </p:txBody>
      </p:sp>
      <p:sp>
        <p:nvSpPr>
          <p:cNvPr id="31" name="Text Placeholder 30" descr="Slide content">
            <a:extLst>
              <a:ext uri="{FF2B5EF4-FFF2-40B4-BE49-F238E27FC236}">
                <a16:creationId xmlns:a16="http://schemas.microsoft.com/office/drawing/2014/main" id="{A7DE1A1C-1BA0-439B-99B1-C80C5806DEFB}"/>
              </a:ext>
            </a:extLst>
          </p:cNvPr>
          <p:cNvSpPr>
            <a:spLocks noGrp="1"/>
          </p:cNvSpPr>
          <p:nvPr>
            <p:ph type="body" sz="quarter" idx="11"/>
          </p:nvPr>
        </p:nvSpPr>
        <p:spPr>
          <a:xfrm>
            <a:off x="653942" y="1618003"/>
            <a:ext cx="5103132" cy="4678176"/>
          </a:xfrm>
        </p:spPr>
        <p:txBody>
          <a:bodyPr/>
          <a:lstStyle/>
          <a:p>
            <a:pPr marL="0" indent="0">
              <a:buNone/>
            </a:pPr>
            <a:r>
              <a:rPr lang="en-US" sz="1600" b="1">
                <a:latin typeface="Arial" panose="020B0604020202020204" pitchFamily="34" charset="0"/>
                <a:cs typeface="Arial" panose="020B0604020202020204" pitchFamily="34" charset="0"/>
              </a:rPr>
              <a:t>We discovered that a variety of factors have positive and negative correlations with student grades:</a:t>
            </a:r>
          </a:p>
          <a:p>
            <a:r>
              <a:rPr lang="en-US"/>
              <a:t>There was no significant correlation between parental cohabitation and number of student failures</a:t>
            </a:r>
            <a:endParaRPr lang="en-US">
              <a:cs typeface="Calibri Light"/>
            </a:endParaRPr>
          </a:p>
          <a:p>
            <a:r>
              <a:rPr lang="en-US"/>
              <a:t>We found a significant relationship between internet access and student success.  Internet access could signify other socio-economic factors which impact performance.  This is something to investigate in the future</a:t>
            </a:r>
            <a:endParaRPr lang="en-US">
              <a:cs typeface="Calibri Light"/>
            </a:endParaRPr>
          </a:p>
          <a:p>
            <a:r>
              <a:rPr lang="en-US"/>
              <a:t>We found that higher study times corresponded with an increased likelihood to obtain an A or B, and that lower study times corresponded with an increased likelihood to fail</a:t>
            </a:r>
            <a:endParaRPr lang="en-US">
              <a:cs typeface="Calibri Light"/>
            </a:endParaRPr>
          </a:p>
          <a:p>
            <a:r>
              <a:rPr lang="en-US"/>
              <a:t>Student alcohol consumption was slightly correlated with lower grades</a:t>
            </a:r>
            <a:endParaRPr lang="en-US">
              <a:cs typeface="Calibri Light"/>
            </a:endParaRPr>
          </a:p>
          <a:p>
            <a:r>
              <a:rPr lang="en-US"/>
              <a:t>Quality of family relationships was slightly correlated with higher grades</a:t>
            </a:r>
            <a:endParaRPr lang="en-US">
              <a:cs typeface="Calibri Light"/>
            </a:endParaRPr>
          </a:p>
          <a:p>
            <a:r>
              <a:rPr lang="en-US"/>
              <a:t>We were surprised that internet connectivity mattered more than many other areas.  Study time, unsurprisingly, was strongly correlated to performance</a:t>
            </a:r>
            <a:endParaRPr lang="en-US">
              <a:cs typeface="Calibri Light"/>
            </a:endParaRPr>
          </a:p>
          <a:p>
            <a:endParaRPr lang="en-US" dirty="0">
              <a:cs typeface="Calibri Light"/>
            </a:endParaRP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5" descr="Slide number">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342267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6" descr="arial view of boy sitting at his laptop">
            <a:extLst>
              <a:ext uri="{FF2B5EF4-FFF2-40B4-BE49-F238E27FC236}">
                <a16:creationId xmlns:a16="http://schemas.microsoft.com/office/drawing/2014/main" id="{E048A163-4EB8-4B19-9F57-A8428D88B78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6836125" y="0"/>
            <a:ext cx="5355875" cy="6858000"/>
          </a:xfrm>
          <a:prstGeom prst="rect">
            <a:avLst/>
          </a:prstGeom>
        </p:spPr>
      </p:pic>
      <p:pic>
        <p:nvPicPr>
          <p:cNvPr id="5" name="Picture Placeholder 4" descr="person reading a book">
            <a:extLst>
              <a:ext uri="{FF2B5EF4-FFF2-40B4-BE49-F238E27FC236}">
                <a16:creationId xmlns:a16="http://schemas.microsoft.com/office/drawing/2014/main" id="{70316739-C7FA-4487-B86B-6CE17B09B020}"/>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498135" y="4072688"/>
            <a:ext cx="5005614" cy="437369"/>
          </a:xfrm>
        </p:spPr>
        <p:txBody>
          <a:bodyPr/>
          <a:lstStyle/>
          <a:p>
            <a:r>
              <a:rPr lang="en-US" b="1">
                <a:solidFill>
                  <a:schemeClr val="bg1"/>
                </a:solidFill>
                <a:latin typeface="Arial" panose="020B0604020202020204" pitchFamily="34" charset="0"/>
                <a:cs typeface="Arial" panose="020B0604020202020204" pitchFamily="34" charset="0"/>
              </a:rPr>
              <a:t>POSTMORTEM</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210998" y="4593265"/>
            <a:ext cx="6910613" cy="1600793"/>
          </a:xfrm>
        </p:spPr>
        <p:txBody>
          <a:bodyPr/>
          <a:lstStyle/>
          <a:p>
            <a:pPr marL="285750" indent="-285750">
              <a:buFont typeface="Arial" panose="020B0604020202020204" pitchFamily="34" charset="0"/>
              <a:buChar char="•"/>
            </a:pPr>
            <a:r>
              <a:rPr lang="en-US">
                <a:solidFill>
                  <a:schemeClr val="bg1">
                    <a:lumMod val="95000"/>
                  </a:schemeClr>
                </a:solidFill>
              </a:rPr>
              <a:t>Sometimes, it was initially unclear what story the data was telling us.  Through group discussion and further analysis, we were able to unearth meaningful stories</a:t>
            </a:r>
            <a:endParaRPr lang="en-US" b="0" i="0">
              <a:solidFill>
                <a:schemeClr val="bg1">
                  <a:lumMod val="95000"/>
                </a:schemeClr>
              </a:solidFill>
              <a:effectLst/>
            </a:endParaRPr>
          </a:p>
          <a:p>
            <a:pPr marL="285750" indent="-285750">
              <a:buFont typeface="Arial" panose="020B0604020202020204" pitchFamily="34" charset="0"/>
              <a:buChar char="•"/>
            </a:pPr>
            <a:r>
              <a:rPr lang="en-US">
                <a:solidFill>
                  <a:schemeClr val="bg1">
                    <a:lumMod val="95000"/>
                  </a:schemeClr>
                </a:solidFill>
              </a:rPr>
              <a:t>We would have liked more time to compare factors.  For example, does taking extra coursework correlate to higher grades?  Does the parent's education level?  Which one has a stronger correlation and by how much?</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EC784E4D-7E61-4FDC-AD6A-E38867722409}"/>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2045927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itting around a wooden table&#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p:spPr>
      </p:pic>
      <p:sp>
        <p:nvSpPr>
          <p:cNvPr id="52" name="Rectangle 51">
            <a:extLst>
              <a:ext uri="{FF2B5EF4-FFF2-40B4-BE49-F238E27FC236}">
                <a16:creationId xmlns:a16="http://schemas.microsoft.com/office/drawing/2014/main" id="{31664CF3-C0D1-4769-8E59-8694AF07951A}"/>
              </a:ext>
              <a:ext uri="{C183D7F6-B498-43B3-948B-1728B52AA6E4}">
                <adec:decorative xmlns:adec="http://schemas.microsoft.com/office/drawing/2017/decorative" val="1"/>
              </a:ext>
            </a:extLst>
          </p:cNvPr>
          <p:cNvSpPr/>
          <p:nvPr/>
        </p:nvSpPr>
        <p:spPr>
          <a:xfrm>
            <a:off x="-1458" y="-26532"/>
            <a:ext cx="12193457" cy="6884532"/>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orbel"/>
            </a:endParaRPr>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69"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2" name="Title 41" descr="title">
            <a:extLst>
              <a:ext uri="{FF2B5EF4-FFF2-40B4-BE49-F238E27FC236}">
                <a16:creationId xmlns:a16="http://schemas.microsoft.com/office/drawing/2014/main" id="{72FCEAE4-FA74-4446-B2F5-9AFA2DA139A2}"/>
              </a:ext>
            </a:extLst>
          </p:cNvPr>
          <p:cNvSpPr>
            <a:spLocks noGrp="1"/>
          </p:cNvSpPr>
          <p:nvPr>
            <p:ph type="ctrTitle"/>
          </p:nvPr>
        </p:nvSpPr>
        <p:spPr>
          <a:xfrm>
            <a:off x="460022" y="1334600"/>
            <a:ext cx="6879301" cy="1499565"/>
          </a:xfrm>
        </p:spPr>
        <p:txBody>
          <a:bodyPr/>
          <a:lstStyle/>
          <a:p>
            <a:r>
              <a:rPr lang="en-US" b="1"/>
              <a:t>Thank  You.... </a:t>
            </a:r>
            <a:br>
              <a:rPr lang="en-US" b="0"/>
            </a:br>
            <a:r>
              <a:rPr lang="en-US" sz="6000"/>
              <a:t>Questions</a:t>
            </a:r>
            <a:r>
              <a:rPr lang="en-US" sz="6000" b="0"/>
              <a:t>?</a:t>
            </a:r>
          </a:p>
        </p:txBody>
      </p:sp>
      <p:sp>
        <p:nvSpPr>
          <p:cNvPr id="2" name="Text Placeholder 15" descr="slide content">
            <a:extLst>
              <a:ext uri="{FF2B5EF4-FFF2-40B4-BE49-F238E27FC236}">
                <a16:creationId xmlns:a16="http://schemas.microsoft.com/office/drawing/2014/main" id="{B2BE2F87-9BF7-4495-B31F-CAFC66F235B6}"/>
              </a:ext>
            </a:extLst>
          </p:cNvPr>
          <p:cNvSpPr txBox="1">
            <a:spLocks/>
          </p:cNvSpPr>
          <p:nvPr/>
        </p:nvSpPr>
        <p:spPr>
          <a:xfrm>
            <a:off x="460022" y="4555679"/>
            <a:ext cx="8534400" cy="193544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1800">
                <a:solidFill>
                  <a:schemeClr val="bg1"/>
                </a:solidFill>
                <a:cs typeface="Arial"/>
              </a:rPr>
              <a:t>                                                                  </a:t>
            </a:r>
            <a:r>
              <a:rPr lang="en-US" sz="2400" b="1">
                <a:solidFill>
                  <a:schemeClr val="bg1"/>
                </a:solidFill>
                <a:cs typeface="Arial"/>
              </a:rPr>
              <a:t>References</a:t>
            </a:r>
          </a:p>
          <a:p>
            <a:r>
              <a:rPr lang="en-US" sz="1800">
                <a:solidFill>
                  <a:schemeClr val="bg1"/>
                </a:solidFill>
                <a:cs typeface="Arial"/>
              </a:rPr>
              <a:t>Our data came from the UCI Machine Learning Repository.  </a:t>
            </a:r>
            <a:endParaRPr lang="en-US">
              <a:solidFill>
                <a:schemeClr val="bg1"/>
              </a:solidFill>
              <a:cs typeface="Arial"/>
            </a:endParaRPr>
          </a:p>
          <a:p>
            <a:pPr fontAlgn="base"/>
            <a:r>
              <a:rPr lang="en-US" sz="1800">
                <a:solidFill>
                  <a:schemeClr val="bg1"/>
                </a:solidFill>
                <a:cs typeface="Arial"/>
              </a:rPr>
              <a:t>Source: P. Cortez and A. Silva. Using Data Mining to Predict Secondary School Student Performance. In A. Brito and J. Teixeira Eds., Proceedings of 5th Future Business Technology Conference (FUBUTEC 2008) pp. 5-12, Porto, Portugal, April 2008, EUROSIS, ISBN 978-9077381-39-7.</a:t>
            </a:r>
          </a:p>
        </p:txBody>
      </p:sp>
    </p:spTree>
    <p:extLst>
      <p:ext uri="{BB962C8B-B14F-4D97-AF65-F5344CB8AC3E}">
        <p14:creationId xmlns:p14="http://schemas.microsoft.com/office/powerpoint/2010/main" val="267420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close up of clock">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5" name="Picture Placeholder 4" descr="girl with headphones, backpack, and stack of binders/books">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0" y="0"/>
            <a:ext cx="8087304" cy="6858000"/>
          </a:xfrm>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394038"/>
            <a:ext cx="7833208" cy="2961722"/>
            <a:chOff x="0" y="3808320"/>
            <a:chExt cx="7833208" cy="2547440"/>
          </a:xfrm>
        </p:grpSpPr>
        <p:sp>
          <p:nvSpPr>
            <p:cNvPr id="10" name="Freeform: Shape 9">
              <a:extLst>
                <a:ext uri="{FF2B5EF4-FFF2-40B4-BE49-F238E27FC236}">
                  <a16:creationId xmlns:a16="http://schemas.microsoft.com/office/drawing/2014/main" id="{E531D018-EFA3-4346-AB80-7CE436393D9E}"/>
                </a:ext>
                <a:ext uri="{C183D7F6-B498-43B3-948B-1728B52AA6E4}">
                  <adec:decorative xmlns:adec="http://schemas.microsoft.com/office/drawing/2017/decorative" val="1"/>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 uri="{C183D7F6-B498-43B3-948B-1728B52AA6E4}">
                  <adec:decorative xmlns:adec="http://schemas.microsoft.com/office/drawing/2017/decorative" val="1"/>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1090386" y="3429599"/>
            <a:ext cx="5005614" cy="554839"/>
          </a:xfrm>
        </p:spPr>
        <p:txBody>
          <a:bodyPr/>
          <a:lstStyle/>
          <a:p>
            <a:r>
              <a:rPr lang="en-US" b="1">
                <a:solidFill>
                  <a:schemeClr val="accent5">
                    <a:lumMod val="20000"/>
                    <a:lumOff val="80000"/>
                  </a:schemeClr>
                </a:solidFill>
                <a:latin typeface="Arial" panose="020B0604020202020204" pitchFamily="34" charset="0"/>
                <a:cs typeface="Arial" panose="020B0604020202020204" pitchFamily="34" charset="0"/>
              </a:rPr>
              <a:t>MOTIVATION AND SUMMARY</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771475" y="4102494"/>
            <a:ext cx="5386613" cy="1995195"/>
          </a:xfrm>
        </p:spPr>
        <p:txBody>
          <a:bodyPr/>
          <a:lstStyle/>
          <a:p>
            <a:pPr marL="285750" indent="-285750" algn="just">
              <a:buFont typeface="Arial" panose="020B0604020202020204" pitchFamily="34" charset="0"/>
              <a:buChar char="•"/>
            </a:pPr>
            <a:r>
              <a:rPr lang="en-US" sz="2000">
                <a:solidFill>
                  <a:schemeClr val="bg1"/>
                </a:solidFill>
              </a:rPr>
              <a:t>Students of today encounter a variety of factors that can impact performance.  We took a look at a few factors students face and how they could potentially influence success outcomes</a:t>
            </a:r>
            <a:endParaRPr lang="en-US" sz="2000" b="0" i="0">
              <a:solidFill>
                <a:schemeClr val="bg1"/>
              </a:solidFill>
              <a:effectLst/>
              <a:cs typeface="Calibri Light"/>
            </a:endParaRP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2</a:t>
            </a:fld>
            <a:endParaRPr lang="en-US" sz="1200" dirty="0">
              <a:solidFill>
                <a:schemeClr val="bg1"/>
              </a:solidFill>
            </a:endParaRPr>
          </a:p>
        </p:txBody>
      </p:sp>
    </p:spTree>
    <p:extLst>
      <p:ext uri="{BB962C8B-B14F-4D97-AF65-F5344CB8AC3E}">
        <p14:creationId xmlns:p14="http://schemas.microsoft.com/office/powerpoint/2010/main" val="162433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Open book">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29" name="Rectangle 28">
            <a:extLst>
              <a:ext uri="{FF2B5EF4-FFF2-40B4-BE49-F238E27FC236}">
                <a16:creationId xmlns:a16="http://schemas.microsoft.com/office/drawing/2014/main" id="{5C2DDD60-EB1C-44D8-84E1-D86EB3558F11}"/>
              </a:ext>
              <a:ext uri="{C183D7F6-B498-43B3-948B-1728B52AA6E4}">
                <adec:decorative xmlns:adec="http://schemas.microsoft.com/office/drawing/2017/decorative" val="1"/>
              </a:ext>
            </a:extLst>
          </p:cNvPr>
          <p:cNvSpPr/>
          <p:nvPr/>
        </p:nvSpPr>
        <p:spPr>
          <a:xfrm>
            <a:off x="0" y="-5626"/>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619075" y="289328"/>
            <a:ext cx="10206264" cy="830997"/>
          </a:xfrm>
        </p:spPr>
        <p:txBody>
          <a:bodyPr/>
          <a:lstStyle/>
          <a:p>
            <a:r>
              <a:rPr lang="en-US">
                <a:latin typeface="Corbel"/>
              </a:rPr>
              <a:t>QUESTIONS and REASONS for ASKING THEM…</a:t>
            </a:r>
          </a:p>
        </p:txBody>
      </p:sp>
      <p:pic>
        <p:nvPicPr>
          <p:cNvPr id="83" name="Content Placeholder 82" descr="Bell">
            <a:extLst>
              <a:ext uri="{FF2B5EF4-FFF2-40B4-BE49-F238E27FC236}">
                <a16:creationId xmlns:a16="http://schemas.microsoft.com/office/drawing/2014/main" id="{604095CF-E62F-46A4-A86C-5F465AE6E235}"/>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0781" y="893263"/>
            <a:ext cx="640080" cy="640080"/>
          </a:xfrm>
        </p:spPr>
      </p:pic>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a:xfrm>
            <a:off x="620990" y="1775090"/>
            <a:ext cx="2659662" cy="1734907"/>
          </a:xfrm>
        </p:spPr>
        <p:txBody>
          <a:bodyPr/>
          <a:lstStyle/>
          <a:p>
            <a:pPr algn="ctr"/>
            <a:r>
              <a:rPr lang="en-US" b="1">
                <a:latin typeface="Arial"/>
                <a:cs typeface="Arial"/>
              </a:rPr>
              <a:t>Family together</a:t>
            </a:r>
            <a:endParaRPr lang="en-US" b="1" i="0">
              <a:effectLst/>
              <a:latin typeface="Arial"/>
              <a:cs typeface="Arial"/>
            </a:endParaRPr>
          </a:p>
          <a:p>
            <a:pPr algn="ctr"/>
            <a:r>
              <a:rPr lang="en-US"/>
              <a:t>Does</a:t>
            </a:r>
            <a:r>
              <a:rPr lang="en-US" b="0" i="0">
                <a:effectLst/>
              </a:rPr>
              <a:t> the </a:t>
            </a:r>
            <a:r>
              <a:rPr lang="en-US"/>
              <a:t>cohabitation status</a:t>
            </a:r>
            <a:r>
              <a:rPr lang="en-US" b="0" i="0">
                <a:effectLst/>
              </a:rPr>
              <a:t> of the students’ parents influence </a:t>
            </a:r>
            <a:r>
              <a:rPr lang="en-US"/>
              <a:t>rate of failure</a:t>
            </a:r>
            <a:r>
              <a:rPr lang="en-US" b="0" i="0">
                <a:effectLst/>
              </a:rPr>
              <a:t>?</a:t>
            </a:r>
          </a:p>
          <a:p>
            <a:pPr algn="ctr"/>
            <a:r>
              <a:rPr lang="en-US">
                <a:cs typeface="Calibri Light"/>
              </a:rPr>
              <a:t>Split parents correlate with many other factors.  We wanted to know if that factor has an impact here.</a:t>
            </a:r>
          </a:p>
        </p:txBody>
      </p:sp>
      <p:pic>
        <p:nvPicPr>
          <p:cNvPr id="95" name="Content Placeholder 94" descr="Microscope">
            <a:extLst>
              <a:ext uri="{FF2B5EF4-FFF2-40B4-BE49-F238E27FC236}">
                <a16:creationId xmlns:a16="http://schemas.microsoft.com/office/drawing/2014/main" id="{96991F60-484C-4906-ADB8-676435D3D6E3}"/>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47423" y="897482"/>
            <a:ext cx="640080" cy="640080"/>
          </a:xfrm>
        </p:spPr>
      </p:pic>
      <p:sp>
        <p:nvSpPr>
          <p:cNvPr id="88" name="Text Placeholder 87" descr="content block 2">
            <a:extLst>
              <a:ext uri="{FF2B5EF4-FFF2-40B4-BE49-F238E27FC236}">
                <a16:creationId xmlns:a16="http://schemas.microsoft.com/office/drawing/2014/main" id="{D01EBAE5-B81D-4150-B62C-F56241C55563}"/>
              </a:ext>
            </a:extLst>
          </p:cNvPr>
          <p:cNvSpPr>
            <a:spLocks noGrp="1"/>
          </p:cNvSpPr>
          <p:nvPr>
            <p:ph type="body" sz="quarter" idx="12"/>
          </p:nvPr>
        </p:nvSpPr>
        <p:spPr>
          <a:xfrm>
            <a:off x="3966508" y="1780388"/>
            <a:ext cx="2377440" cy="1057507"/>
          </a:xfrm>
        </p:spPr>
        <p:txBody>
          <a:bodyPr/>
          <a:lstStyle/>
          <a:p>
            <a:pPr algn="ctr"/>
            <a:r>
              <a:rPr lang="en-US" b="1" i="0">
                <a:effectLst/>
                <a:latin typeface="Arial"/>
                <a:cs typeface="Arial"/>
              </a:rPr>
              <a:t>In the Age of Tech</a:t>
            </a:r>
          </a:p>
          <a:p>
            <a:pPr algn="ctr"/>
            <a:r>
              <a:rPr lang="en-US" b="0" i="0" dirty="0">
                <a:effectLst/>
              </a:rPr>
              <a:t>Does a students’ access to internet service hinder or help their success in school?</a:t>
            </a:r>
            <a:endParaRPr lang="en-US" b="0" i="0">
              <a:effectLst/>
            </a:endParaRPr>
          </a:p>
          <a:p>
            <a:pPr algn="ctr"/>
            <a:r>
              <a:rPr lang="en-US">
                <a:cs typeface="Calibri Light"/>
              </a:rPr>
              <a:t>Access to technology is increasingly important in our world.  Is it important to good grades?</a:t>
            </a:r>
          </a:p>
        </p:txBody>
      </p:sp>
      <p:pic>
        <p:nvPicPr>
          <p:cNvPr id="97" name="Content Placeholder 96" descr="Pencil">
            <a:extLst>
              <a:ext uri="{FF2B5EF4-FFF2-40B4-BE49-F238E27FC236}">
                <a16:creationId xmlns:a16="http://schemas.microsoft.com/office/drawing/2014/main" id="{40D9C27B-A51D-4036-B3F9-56081BD60AB9}"/>
              </a:ext>
            </a:extLst>
          </p:cNvPr>
          <p:cNvPicPr>
            <a:picLocks noGrp="1" noChangeAspect="1"/>
          </p:cNvPicPr>
          <p:nvPr>
            <p:ph sz="quarter" idx="16"/>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16281" y="3900539"/>
            <a:ext cx="607387" cy="607387"/>
          </a:xfrm>
        </p:spPr>
      </p:pic>
      <p:sp>
        <p:nvSpPr>
          <p:cNvPr id="90" name="Text Placeholder 89" descr="content block 3">
            <a:extLst>
              <a:ext uri="{FF2B5EF4-FFF2-40B4-BE49-F238E27FC236}">
                <a16:creationId xmlns:a16="http://schemas.microsoft.com/office/drawing/2014/main" id="{AC38A326-FA47-4BD6-B27D-DEB6A4485AB5}"/>
              </a:ext>
            </a:extLst>
          </p:cNvPr>
          <p:cNvSpPr>
            <a:spLocks noGrp="1"/>
          </p:cNvSpPr>
          <p:nvPr>
            <p:ph type="body" sz="quarter" idx="15"/>
          </p:nvPr>
        </p:nvSpPr>
        <p:spPr>
          <a:xfrm>
            <a:off x="2135816" y="4615033"/>
            <a:ext cx="2377440" cy="1712330"/>
          </a:xfrm>
        </p:spPr>
        <p:txBody>
          <a:bodyPr/>
          <a:lstStyle/>
          <a:p>
            <a:pPr algn="ctr"/>
            <a:r>
              <a:rPr lang="en-US" b="1" i="0">
                <a:effectLst/>
                <a:latin typeface="Arial"/>
                <a:cs typeface="Arial"/>
              </a:rPr>
              <a:t>To Study or Not to Study</a:t>
            </a:r>
          </a:p>
          <a:p>
            <a:pPr algn="ctr"/>
            <a:r>
              <a:rPr lang="en-US" b="0" i="0" dirty="0">
                <a:effectLst/>
              </a:rPr>
              <a:t>How does length of study time compare to grades received?</a:t>
            </a:r>
            <a:endParaRPr lang="en-US" b="0" i="0">
              <a:effectLst/>
              <a:cs typeface="Calibri Light"/>
            </a:endParaRPr>
          </a:p>
          <a:p>
            <a:pPr algn="ctr"/>
            <a:r>
              <a:rPr lang="en-US">
                <a:cs typeface="Calibri Light"/>
              </a:rPr>
              <a:t>We wanted to how much study time matters.  Also, is there such a thing as too much study, and diminishing returns?</a:t>
            </a: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3</a:t>
            </a:fld>
            <a:endParaRPr lang="en-US" sz="1200" dirty="0">
              <a:solidFill>
                <a:schemeClr val="bg1"/>
              </a:solidFill>
            </a:endParaRPr>
          </a:p>
        </p:txBody>
      </p:sp>
      <p:pic>
        <p:nvPicPr>
          <p:cNvPr id="12" name="Graphic 11" descr="Beer with solid fill">
            <a:extLst>
              <a:ext uri="{FF2B5EF4-FFF2-40B4-BE49-F238E27FC236}">
                <a16:creationId xmlns:a16="http://schemas.microsoft.com/office/drawing/2014/main" id="{AD2E14CF-1755-4020-BC3F-B0CFC26559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2138" y="3897145"/>
            <a:ext cx="640080" cy="640080"/>
          </a:xfrm>
          <a:prstGeom prst="rect">
            <a:avLst/>
          </a:prstGeom>
        </p:spPr>
      </p:pic>
      <p:sp>
        <p:nvSpPr>
          <p:cNvPr id="23" name="Text Placeholder 89" descr="content block 3">
            <a:extLst>
              <a:ext uri="{FF2B5EF4-FFF2-40B4-BE49-F238E27FC236}">
                <a16:creationId xmlns:a16="http://schemas.microsoft.com/office/drawing/2014/main" id="{9228ACE5-E0AF-4140-9373-5237594055DC}"/>
              </a:ext>
            </a:extLst>
          </p:cNvPr>
          <p:cNvSpPr txBox="1">
            <a:spLocks/>
          </p:cNvSpPr>
          <p:nvPr/>
        </p:nvSpPr>
        <p:spPr>
          <a:xfrm>
            <a:off x="5646075" y="4615033"/>
            <a:ext cx="2377440" cy="1709420"/>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bg1">
                    <a:lumMod val="95000"/>
                  </a:schemeClr>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solidFill>
                  <a:schemeClr val="bg1"/>
                </a:solidFill>
                <a:latin typeface="Arial"/>
                <a:cs typeface="Arial"/>
              </a:rPr>
              <a:t>Alcohol Consumption</a:t>
            </a:r>
          </a:p>
          <a:p>
            <a:pPr algn="ctr"/>
            <a:r>
              <a:rPr lang="en-US" dirty="0">
                <a:solidFill>
                  <a:schemeClr val="bg1"/>
                </a:solidFill>
                <a:cs typeface="Arial"/>
              </a:rPr>
              <a:t>Does amount of alcohol</a:t>
            </a:r>
            <a:r>
              <a:rPr lang="en-US">
                <a:solidFill>
                  <a:schemeClr val="bg1"/>
                </a:solidFill>
                <a:cs typeface="Arial"/>
              </a:rPr>
              <a:t> </a:t>
            </a:r>
            <a:r>
              <a:rPr lang="en-US" dirty="0">
                <a:solidFill>
                  <a:schemeClr val="bg1"/>
                </a:solidFill>
                <a:cs typeface="Arial"/>
              </a:rPr>
              <a:t> consumed influence students' overall grade?</a:t>
            </a:r>
            <a:endParaRPr lang="en-US">
              <a:solidFill>
                <a:schemeClr val="bg1"/>
              </a:solidFill>
              <a:cs typeface="Arial"/>
            </a:endParaRPr>
          </a:p>
          <a:p>
            <a:pPr algn="ctr"/>
            <a:r>
              <a:rPr lang="en-US">
                <a:solidFill>
                  <a:schemeClr val="bg1"/>
                </a:solidFill>
                <a:cs typeface="Arial"/>
              </a:rPr>
              <a:t>Alcohol can affect memory and learning ability.  Will that affect student grades as well?</a:t>
            </a:r>
            <a:endParaRPr lang="en-US" dirty="0">
              <a:solidFill>
                <a:schemeClr val="bg1"/>
              </a:solidFill>
              <a:cs typeface="Arial"/>
            </a:endParaRPr>
          </a:p>
        </p:txBody>
      </p:sp>
      <p:pic>
        <p:nvPicPr>
          <p:cNvPr id="3" name="Graphic 5" descr="Home1 with solid fill">
            <a:extLst>
              <a:ext uri="{FF2B5EF4-FFF2-40B4-BE49-F238E27FC236}">
                <a16:creationId xmlns:a16="http://schemas.microsoft.com/office/drawing/2014/main" id="{B0DADD46-0161-45C6-9ECD-B3DE4A613E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60269" y="903795"/>
            <a:ext cx="640080" cy="640080"/>
          </a:xfrm>
          <a:prstGeom prst="rect">
            <a:avLst/>
          </a:prstGeom>
        </p:spPr>
      </p:pic>
      <p:sp>
        <p:nvSpPr>
          <p:cNvPr id="6" name="Text Placeholder 87" descr="content block 2">
            <a:extLst>
              <a:ext uri="{FF2B5EF4-FFF2-40B4-BE49-F238E27FC236}">
                <a16:creationId xmlns:a16="http://schemas.microsoft.com/office/drawing/2014/main" id="{E951E7CE-6BF3-4D73-8D2D-2B7F4CE80F27}"/>
              </a:ext>
            </a:extLst>
          </p:cNvPr>
          <p:cNvSpPr txBox="1">
            <a:spLocks/>
          </p:cNvSpPr>
          <p:nvPr/>
        </p:nvSpPr>
        <p:spPr>
          <a:xfrm>
            <a:off x="7196899" y="1775090"/>
            <a:ext cx="2777955" cy="1875951"/>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bg1">
                    <a:lumMod val="95000"/>
                  </a:schemeClr>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latin typeface="Arial"/>
                <a:cs typeface="Arial"/>
              </a:rPr>
              <a:t>Quality of Family Relationships</a:t>
            </a:r>
            <a:endParaRPr lang="en-US" b="1" dirty="0">
              <a:latin typeface="Arial" panose="020B0604020202020204" pitchFamily="34" charset="0"/>
            </a:endParaRPr>
          </a:p>
          <a:p>
            <a:pPr algn="ctr"/>
            <a:r>
              <a:rPr lang="en-US"/>
              <a:t>Do</a:t>
            </a:r>
            <a:r>
              <a:rPr lang="en-US" dirty="0"/>
              <a:t> the students' relationships with their families, ranked from 1- Very Bad to 5- Excellent correlate to their grades?</a:t>
            </a:r>
            <a:endParaRPr lang="en-US"/>
          </a:p>
          <a:p>
            <a:pPr algn="ctr"/>
            <a:r>
              <a:rPr lang="en-US">
                <a:cs typeface="Calibri Light"/>
              </a:rPr>
              <a:t>Family life can add stress or support for a student.  We wanted to know if this would correlate with grades.</a:t>
            </a:r>
          </a:p>
        </p:txBody>
      </p:sp>
    </p:spTree>
    <p:extLst>
      <p:ext uri="{BB962C8B-B14F-4D97-AF65-F5344CB8AC3E}">
        <p14:creationId xmlns:p14="http://schemas.microsoft.com/office/powerpoint/2010/main" val="3191014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amily sitting on a couch&#10;&#10;Description automatically generated with medium confidence">
            <a:extLst>
              <a:ext uri="{FF2B5EF4-FFF2-40B4-BE49-F238E27FC236}">
                <a16:creationId xmlns:a16="http://schemas.microsoft.com/office/drawing/2014/main" id="{75DFB2B6-DE15-4E4A-A14C-78983AF6E224}"/>
              </a:ext>
            </a:extLst>
          </p:cNvPr>
          <p:cNvPicPr>
            <a:picLocks noChangeAspect="1"/>
          </p:cNvPicPr>
          <p:nvPr/>
        </p:nvPicPr>
        <p:blipFill rotWithShape="1">
          <a:blip r:embed="rId2"/>
          <a:srcRect l="25255" r="34205"/>
          <a:stretch/>
        </p:blipFill>
        <p:spPr>
          <a:xfrm>
            <a:off x="6875362" y="-9279"/>
            <a:ext cx="5316638" cy="6858000"/>
          </a:xfrm>
          <a:prstGeom prst="rect">
            <a:avLst/>
          </a:prstGeo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329628"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85000"/>
                    <a:lumOff val="15000"/>
                  </a:schemeClr>
                </a:solidFill>
              </a:rPr>
              <a:t>Question #1: </a:t>
            </a:r>
            <a:r>
              <a:rPr lang="en-US" b="1">
                <a:solidFill>
                  <a:schemeClr val="tx1">
                    <a:lumMod val="85000"/>
                    <a:lumOff val="15000"/>
                  </a:schemeClr>
                </a:solidFill>
                <a:latin typeface="Arial" panose="020B0604020202020204" pitchFamily="34" charset="0"/>
                <a:cs typeface="Arial" panose="020B0604020202020204" pitchFamily="34" charset="0"/>
              </a:rPr>
              <a:t>Home Life</a:t>
            </a:r>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47700" y="2717804"/>
            <a:ext cx="2834640" cy="1610358"/>
          </a:xfrm>
        </p:spPr>
        <p:txBody>
          <a:bodyPr/>
          <a:lstStyle/>
          <a:p>
            <a:pPr algn="ctr"/>
            <a:r>
              <a:rPr lang="en-US" b="1" i="0">
                <a:solidFill>
                  <a:schemeClr val="tx1">
                    <a:lumMod val="75000"/>
                    <a:lumOff val="25000"/>
                  </a:schemeClr>
                </a:solidFill>
                <a:effectLst/>
                <a:latin typeface="Arial"/>
                <a:cs typeface="Arial"/>
              </a:rPr>
              <a:t>Does the </a:t>
            </a:r>
            <a:r>
              <a:rPr lang="en-US" b="1">
                <a:solidFill>
                  <a:schemeClr val="tx1">
                    <a:lumMod val="75000"/>
                    <a:lumOff val="25000"/>
                  </a:schemeClr>
                </a:solidFill>
                <a:latin typeface="Arial"/>
                <a:cs typeface="Arial"/>
              </a:rPr>
              <a:t>cohabitation status of parents correlate with student failures</a:t>
            </a:r>
            <a:r>
              <a:rPr lang="en-US" b="1" i="0">
                <a:solidFill>
                  <a:schemeClr val="tx1">
                    <a:lumMod val="75000"/>
                    <a:lumOff val="25000"/>
                  </a:schemeClr>
                </a:solidFill>
                <a:effectLst/>
                <a:latin typeface="Arial"/>
                <a:cs typeface="Arial"/>
              </a:rPr>
              <a:t>?</a:t>
            </a:r>
            <a:endParaRPr lang="en-US" b="1">
              <a:solidFill>
                <a:schemeClr val="tx1">
                  <a:lumMod val="75000"/>
                  <a:lumOff val="25000"/>
                </a:schemeClr>
              </a:solidFill>
              <a:latin typeface="Arial"/>
              <a:cs typeface="Arial"/>
            </a:endParaRPr>
          </a:p>
          <a:p>
            <a:pPr marL="285750" indent="-285750">
              <a:buFont typeface="Arial" panose="020B0604020202020204" pitchFamily="34" charset="0"/>
              <a:buChar char="•"/>
            </a:pPr>
            <a:r>
              <a:rPr lang="en-US">
                <a:solidFill>
                  <a:schemeClr val="tx1">
                    <a:lumMod val="75000"/>
                    <a:lumOff val="25000"/>
                  </a:schemeClr>
                </a:solidFill>
              </a:rPr>
              <a:t>By looking at the cohabitation status of each of the students’ set of parents, we can gain some insight</a:t>
            </a:r>
            <a:endParaRPr lang="en-US">
              <a:solidFill>
                <a:schemeClr val="tx1">
                  <a:lumMod val="75000"/>
                  <a:lumOff val="25000"/>
                </a:schemeClr>
              </a:solidFill>
              <a:cs typeface="Calibri Light"/>
            </a:endParaRPr>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214828" y="2717804"/>
            <a:ext cx="3127244" cy="3368675"/>
          </a:xfrm>
        </p:spPr>
        <p:txBody>
          <a:bodyPr/>
          <a:lstStyle/>
          <a:p>
            <a:pPr algn="ctr"/>
            <a:r>
              <a:rPr lang="en-US" b="1">
                <a:solidFill>
                  <a:schemeClr val="tx1">
                    <a:lumMod val="75000"/>
                    <a:lumOff val="25000"/>
                  </a:schemeClr>
                </a:solidFill>
                <a:latin typeface="Arial"/>
                <a:cs typeface="Arial"/>
              </a:rPr>
              <a:t>We examined the number of failures of students, compared to the two cohabitation statuses: </a:t>
            </a:r>
            <a:endParaRPr lang="en-US" b="1">
              <a:solidFill>
                <a:schemeClr val="tx1">
                  <a:lumMod val="75000"/>
                  <a:lumOff val="25000"/>
                </a:schemeClr>
              </a:solidFill>
              <a:latin typeface="Arial" panose="020B0604020202020204" pitchFamily="34" charset="0"/>
              <a:cs typeface="Arial" panose="020B0604020202020204" pitchFamily="34" charset="0"/>
            </a:endParaRPr>
          </a:p>
          <a:p>
            <a:pPr algn="ctr"/>
            <a:r>
              <a:rPr lang="en-US" sz="1600" b="1">
                <a:solidFill>
                  <a:schemeClr val="accent5">
                    <a:lumMod val="60000"/>
                    <a:lumOff val="40000"/>
                  </a:schemeClr>
                </a:solidFill>
                <a:latin typeface="Arial"/>
                <a:cs typeface="Arial"/>
              </a:rPr>
              <a:t>Together and Apart.</a:t>
            </a:r>
          </a:p>
          <a:p>
            <a:pPr marL="285750" indent="-285750">
              <a:buFont typeface="Arial" panose="020B0604020202020204" pitchFamily="34" charset="0"/>
              <a:buChar char="•"/>
            </a:pPr>
            <a:r>
              <a:rPr lang="en-US">
                <a:solidFill>
                  <a:schemeClr val="tx1">
                    <a:lumMod val="75000"/>
                    <a:lumOff val="25000"/>
                  </a:schemeClr>
                </a:solidFill>
                <a:cs typeface="Arial"/>
              </a:rPr>
              <a:t>We looked at no failures, one failure, two failures, and three failures  </a:t>
            </a:r>
          </a:p>
          <a:p>
            <a:pPr marL="285750" indent="-285750">
              <a:buFont typeface="Arial" panose="020B0604020202020204" pitchFamily="34" charset="0"/>
              <a:buChar char="•"/>
            </a:pPr>
            <a:r>
              <a:rPr lang="en-US">
                <a:solidFill>
                  <a:schemeClr val="tx1">
                    <a:lumMod val="75000"/>
                    <a:lumOff val="25000"/>
                  </a:schemeClr>
                </a:solidFill>
                <a:cs typeface="Arial"/>
              </a:rPr>
              <a:t>For analysis purposes, we combined 2 failures and 3 failures into "multiple failures"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5" descr="Slide number">
            <a:extLst>
              <a:ext uri="{FF2B5EF4-FFF2-40B4-BE49-F238E27FC236}">
                <a16:creationId xmlns:a16="http://schemas.microsoft.com/office/drawing/2014/main" id="{11457662-C1A5-4B93-8E30-88025E27C462}"/>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4</a:t>
            </a:fld>
            <a:endParaRPr lang="en-US" sz="1200">
              <a:solidFill>
                <a:schemeClr val="bg1"/>
              </a:solidFill>
            </a:endParaRPr>
          </a:p>
        </p:txBody>
      </p:sp>
    </p:spTree>
    <p:extLst>
      <p:ext uri="{BB962C8B-B14F-4D97-AF65-F5344CB8AC3E}">
        <p14:creationId xmlns:p14="http://schemas.microsoft.com/office/powerpoint/2010/main" val="320712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75000"/>
                    <a:lumOff val="25000"/>
                  </a:schemeClr>
                </a:solidFill>
              </a:rPr>
              <a:t>QUESTION #1 </a:t>
            </a:r>
            <a:r>
              <a:rPr lang="en-US" b="1">
                <a:solidFill>
                  <a:schemeClr val="tx1">
                    <a:lumMod val="75000"/>
                    <a:lumOff val="25000"/>
                  </a:schemeClr>
                </a:solidFill>
              </a:rPr>
              <a:t>Visualization</a:t>
            </a:r>
            <a:endParaRPr lang="en-GB" b="1">
              <a:solidFill>
                <a:schemeClr val="tx1">
                  <a:lumMod val="75000"/>
                  <a:lumOff val="25000"/>
                </a:schemeClr>
              </a:solidFill>
            </a:endParaRPr>
          </a:p>
        </p:txBody>
      </p:sp>
      <p:pic>
        <p:nvPicPr>
          <p:cNvPr id="8" name="Picture 7" descr="Chart, pie chart&#10;&#10;Description automatically generated">
            <a:extLst>
              <a:ext uri="{FF2B5EF4-FFF2-40B4-BE49-F238E27FC236}">
                <a16:creationId xmlns:a16="http://schemas.microsoft.com/office/drawing/2014/main" id="{A331A480-AC52-43B0-9407-EE31144FF890}"/>
              </a:ext>
            </a:extLst>
          </p:cNvPr>
          <p:cNvPicPr>
            <a:picLocks noChangeAspect="1"/>
          </p:cNvPicPr>
          <p:nvPr/>
        </p:nvPicPr>
        <p:blipFill>
          <a:blip r:embed="rId2"/>
          <a:stretch>
            <a:fillRect/>
          </a:stretch>
        </p:blipFill>
        <p:spPr>
          <a:xfrm>
            <a:off x="418996" y="1689904"/>
            <a:ext cx="5677004" cy="3797017"/>
          </a:xfrm>
          <a:prstGeom prst="rect">
            <a:avLst/>
          </a:prstGeom>
        </p:spPr>
      </p:pic>
      <p:pic>
        <p:nvPicPr>
          <p:cNvPr id="10" name="Picture 9" descr="Chart, pie chart&#10;&#10;Description automatically generated">
            <a:extLst>
              <a:ext uri="{FF2B5EF4-FFF2-40B4-BE49-F238E27FC236}">
                <a16:creationId xmlns:a16="http://schemas.microsoft.com/office/drawing/2014/main" id="{DA50D277-211F-4203-8691-856D01901090}"/>
              </a:ext>
            </a:extLst>
          </p:cNvPr>
          <p:cNvPicPr>
            <a:picLocks noChangeAspect="1"/>
          </p:cNvPicPr>
          <p:nvPr/>
        </p:nvPicPr>
        <p:blipFill>
          <a:blip r:embed="rId3"/>
          <a:stretch>
            <a:fillRect/>
          </a:stretch>
        </p:blipFill>
        <p:spPr>
          <a:xfrm>
            <a:off x="6004479" y="1689914"/>
            <a:ext cx="5931161" cy="3797364"/>
          </a:xfrm>
          <a:prstGeom prst="rect">
            <a:avLst/>
          </a:prstGeom>
        </p:spPr>
      </p:pic>
    </p:spTree>
    <p:extLst>
      <p:ext uri="{BB962C8B-B14F-4D97-AF65-F5344CB8AC3E}">
        <p14:creationId xmlns:p14="http://schemas.microsoft.com/office/powerpoint/2010/main" val="29275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3DFF4B97-350D-564D-B6F1-DCB7075EA25B}"/>
              </a:ext>
            </a:extLst>
          </p:cNvPr>
          <p:cNvPicPr>
            <a:picLocks noChangeAspect="1"/>
          </p:cNvPicPr>
          <p:nvPr/>
        </p:nvPicPr>
        <p:blipFill>
          <a:blip r:embed="rId2"/>
          <a:stretch>
            <a:fillRect/>
          </a:stretch>
        </p:blipFill>
        <p:spPr>
          <a:xfrm>
            <a:off x="6743979" y="327678"/>
            <a:ext cx="4339847" cy="2902671"/>
          </a:xfrm>
          <a:prstGeom prst="rect">
            <a:avLst/>
          </a:prstGeom>
        </p:spPr>
      </p:pic>
      <p:pic>
        <p:nvPicPr>
          <p:cNvPr id="7" name="Picture 6" descr="Chart, pie chart&#10;&#10;Description automatically generated">
            <a:extLst>
              <a:ext uri="{FF2B5EF4-FFF2-40B4-BE49-F238E27FC236}">
                <a16:creationId xmlns:a16="http://schemas.microsoft.com/office/drawing/2014/main" id="{15154D01-F1EF-EA46-BB9C-12B0F9158CB6}"/>
              </a:ext>
            </a:extLst>
          </p:cNvPr>
          <p:cNvPicPr>
            <a:picLocks noChangeAspect="1"/>
          </p:cNvPicPr>
          <p:nvPr/>
        </p:nvPicPr>
        <p:blipFill>
          <a:blip r:embed="rId3"/>
          <a:stretch>
            <a:fillRect/>
          </a:stretch>
        </p:blipFill>
        <p:spPr>
          <a:xfrm>
            <a:off x="6743979" y="3143834"/>
            <a:ext cx="4502682" cy="2923911"/>
          </a:xfrm>
          <a:prstGeom prst="rect">
            <a:avLst/>
          </a:prstGeom>
        </p:spPr>
      </p:pic>
      <p:sp>
        <p:nvSpPr>
          <p:cNvPr id="9" name="TextBox 8">
            <a:extLst>
              <a:ext uri="{FF2B5EF4-FFF2-40B4-BE49-F238E27FC236}">
                <a16:creationId xmlns:a16="http://schemas.microsoft.com/office/drawing/2014/main" id="{76C019B4-00CE-430D-A96B-964B6D8C9898}"/>
              </a:ext>
            </a:extLst>
          </p:cNvPr>
          <p:cNvSpPr txBox="1"/>
          <p:nvPr/>
        </p:nvSpPr>
        <p:spPr>
          <a:xfrm>
            <a:off x="766086" y="354415"/>
            <a:ext cx="531468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panose="020B0604020202020204" pitchFamily="34" charset="0"/>
              </a:rPr>
              <a:t>We determined that there is not a meaningful correlation between the parent cohabitation status (whether parents are together or apart) and number of classes failed</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For households with parents who are together, 5.75% of students failed more than one class. This is significantly lower than households with parents who are apart, where 8.27% of students failed more than one class</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However, we see the opposite trend when examining students who failed 1 class.  For "together" households, 11.92% of students failed 1 class, which is significantly more than the 8.26%  of students from "apart" households</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These conflicting findings, paired with a similar overall pass percentage, show that there is no meaningful correlation</a:t>
            </a:r>
          </a:p>
        </p:txBody>
      </p:sp>
    </p:spTree>
    <p:extLst>
      <p:ext uri="{BB962C8B-B14F-4D97-AF65-F5344CB8AC3E}">
        <p14:creationId xmlns:p14="http://schemas.microsoft.com/office/powerpoint/2010/main" val="3373744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planet in space&#10;&#10;Description automatically generated with low confidence">
            <a:extLst>
              <a:ext uri="{FF2B5EF4-FFF2-40B4-BE49-F238E27FC236}">
                <a16:creationId xmlns:a16="http://schemas.microsoft.com/office/drawing/2014/main" id="{9C7293DE-74CC-F340-A026-B6A15D80A267}"/>
              </a:ext>
            </a:extLst>
          </p:cNvPr>
          <p:cNvPicPr>
            <a:picLocks noGrp="1" noChangeAspect="1"/>
          </p:cNvPicPr>
          <p:nvPr>
            <p:ph type="pic" sz="quarter" idx="10"/>
          </p:nvPr>
        </p:nvPicPr>
        <p:blipFill>
          <a:blip r:embed="rId2"/>
          <a:srcRect l="28017" r="28017"/>
          <a:stretch>
            <a:fillRect/>
          </a:stretch>
        </p:blipFill>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75000"/>
                    <a:lumOff val="25000"/>
                  </a:schemeClr>
                </a:solidFill>
              </a:rPr>
              <a:t>Question #2: </a:t>
            </a:r>
            <a:r>
              <a:rPr lang="en-US" b="1">
                <a:solidFill>
                  <a:schemeClr val="tx1">
                    <a:lumMod val="75000"/>
                    <a:lumOff val="25000"/>
                  </a:schemeClr>
                </a:solidFill>
                <a:latin typeface="Arial" panose="020B0604020202020204" pitchFamily="34" charset="0"/>
                <a:cs typeface="Arial" panose="020B0604020202020204" pitchFamily="34" charset="0"/>
              </a:rPr>
              <a:t>In the Age of Tech</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17814" y="2758462"/>
            <a:ext cx="2834640" cy="3368675"/>
          </a:xfrm>
        </p:spPr>
        <p:txBody>
          <a:bodyPr/>
          <a:lstStyle/>
          <a:p>
            <a:pPr algn="ctr"/>
            <a:r>
              <a:rPr lang="en-US" b="1" i="0">
                <a:solidFill>
                  <a:schemeClr val="tx1">
                    <a:lumMod val="75000"/>
                    <a:lumOff val="25000"/>
                  </a:schemeClr>
                </a:solidFill>
                <a:effectLst/>
                <a:latin typeface="Arial" panose="020B0604020202020204" pitchFamily="34" charset="0"/>
              </a:rPr>
              <a:t>Does a students’ access to internet service hinder or help their success in school?</a:t>
            </a:r>
            <a:endParaRPr lang="en-US" b="1">
              <a:solidFill>
                <a:schemeClr val="tx1">
                  <a:lumMod val="75000"/>
                  <a:lumOff val="25000"/>
                </a:schemeClr>
              </a:solidFill>
            </a:endParaRPr>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361130" y="2758462"/>
            <a:ext cx="2834640" cy="1478259"/>
          </a:xfrm>
        </p:spPr>
        <p:txBody>
          <a:bodyPr/>
          <a:lstStyle/>
          <a:p>
            <a:pPr algn="ctr"/>
            <a:r>
              <a:rPr lang="en-US" b="1">
                <a:solidFill>
                  <a:schemeClr val="tx1">
                    <a:lumMod val="75000"/>
                    <a:lumOff val="25000"/>
                  </a:schemeClr>
                </a:solidFill>
                <a:latin typeface="Arial" panose="020B0604020202020204" pitchFamily="34" charset="0"/>
                <a:cs typeface="Arial" panose="020B0604020202020204" pitchFamily="34" charset="0"/>
              </a:rPr>
              <a:t>We converted the grades from a 20-point scale to the standard US grading scale for ease of understanding</a:t>
            </a:r>
          </a:p>
          <a:p>
            <a:pPr marL="285750" indent="-285750">
              <a:buFont typeface="Arial" panose="020B0604020202020204" pitchFamily="34" charset="0"/>
              <a:buChar char="•"/>
            </a:pPr>
            <a:r>
              <a:rPr lang="en-US">
                <a:solidFill>
                  <a:schemeClr val="tx1">
                    <a:lumMod val="75000"/>
                    <a:lumOff val="25000"/>
                  </a:schemeClr>
                </a:solidFill>
                <a:cs typeface="Arial" panose="020B0604020202020204" pitchFamily="34" charset="0"/>
              </a:rPr>
              <a:t>We grouped the grades by internet access - </a:t>
            </a:r>
            <a:r>
              <a:rPr lang="en-US" b="1">
                <a:solidFill>
                  <a:schemeClr val="tx1">
                    <a:lumMod val="75000"/>
                    <a:lumOff val="25000"/>
                  </a:schemeClr>
                </a:solidFill>
                <a:cs typeface="Arial" panose="020B0604020202020204" pitchFamily="34" charset="0"/>
              </a:rPr>
              <a:t>yes and no</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7</a:t>
            </a:fld>
            <a:endParaRPr lang="en-US" sz="1200" dirty="0">
              <a:solidFill>
                <a:schemeClr val="bg1"/>
              </a:solidFill>
            </a:endParaRPr>
          </a:p>
        </p:txBody>
      </p:sp>
      <p:pic>
        <p:nvPicPr>
          <p:cNvPr id="19" name="Content Placeholder 34" descr="Open Book">
            <a:extLst>
              <a:ext uri="{FF2B5EF4-FFF2-40B4-BE49-F238E27FC236}">
                <a16:creationId xmlns:a16="http://schemas.microsoft.com/office/drawing/2014/main" id="{65BE0629-B2E8-1944-B209-31A437669F1D}"/>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0" name="Content Placeholder 35" descr="Medal">
            <a:extLst>
              <a:ext uri="{FF2B5EF4-FFF2-40B4-BE49-F238E27FC236}">
                <a16:creationId xmlns:a16="http://schemas.microsoft.com/office/drawing/2014/main" id="{F28AC097-7C79-8E42-9DEF-8EB000F2C5FD}"/>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211882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a:xfrm>
            <a:off x="633186" y="557439"/>
            <a:ext cx="10815864" cy="565305"/>
          </a:xfrm>
        </p:spPr>
        <p:txBody>
          <a:bodyPr/>
          <a:lstStyle/>
          <a:p>
            <a:r>
              <a:rPr lang="en-US" dirty="0"/>
              <a:t>QUESTION #2 </a:t>
            </a:r>
            <a:r>
              <a:rPr lang="en-US" b="1"/>
              <a:t>Visualization</a:t>
            </a:r>
            <a:endParaRPr lang="en-GB" dirty="0"/>
          </a:p>
        </p:txBody>
      </p:sp>
      <p:pic>
        <p:nvPicPr>
          <p:cNvPr id="5" name="Picture 4" descr="Chart, bar chart&#10;&#10;Description automatically generated">
            <a:extLst>
              <a:ext uri="{FF2B5EF4-FFF2-40B4-BE49-F238E27FC236}">
                <a16:creationId xmlns:a16="http://schemas.microsoft.com/office/drawing/2014/main" id="{B2D056E2-BE55-43BF-BA11-CF0980BB23B0}"/>
              </a:ext>
            </a:extLst>
          </p:cNvPr>
          <p:cNvPicPr>
            <a:picLocks noChangeAspect="1"/>
          </p:cNvPicPr>
          <p:nvPr/>
        </p:nvPicPr>
        <p:blipFill>
          <a:blip r:embed="rId2"/>
          <a:stretch>
            <a:fillRect/>
          </a:stretch>
        </p:blipFill>
        <p:spPr>
          <a:xfrm>
            <a:off x="789250" y="1261111"/>
            <a:ext cx="6579420" cy="4723261"/>
          </a:xfrm>
          <a:prstGeom prst="rect">
            <a:avLst/>
          </a:prstGeom>
        </p:spPr>
      </p:pic>
      <p:sp>
        <p:nvSpPr>
          <p:cNvPr id="2" name="TextBox 1">
            <a:extLst>
              <a:ext uri="{FF2B5EF4-FFF2-40B4-BE49-F238E27FC236}">
                <a16:creationId xmlns:a16="http://schemas.microsoft.com/office/drawing/2014/main" id="{F9347D64-6CE1-4122-B1A2-BD6B03D585A0}"/>
              </a:ext>
            </a:extLst>
          </p:cNvPr>
          <p:cNvSpPr txBox="1"/>
          <p:nvPr/>
        </p:nvSpPr>
        <p:spPr>
          <a:xfrm>
            <a:off x="7626867" y="1254608"/>
            <a:ext cx="416645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cs typeface="Calibri Light"/>
              </a:rPr>
              <a:t>Initially, the results did not appear significant</a:t>
            </a:r>
          </a:p>
          <a:p>
            <a:pPr marL="285750" indent="-285750" algn="just">
              <a:buFont typeface="Arial"/>
              <a:buChar char="•"/>
            </a:pPr>
            <a:endParaRPr lang="en-US">
              <a:cs typeface="Calibri Light"/>
            </a:endParaRPr>
          </a:p>
          <a:p>
            <a:pPr marL="285750" indent="-285750" algn="just">
              <a:buFont typeface="Arial"/>
              <a:buChar char="•"/>
            </a:pPr>
            <a:r>
              <a:rPr lang="en-US">
                <a:cs typeface="Calibri Light"/>
              </a:rPr>
              <a:t>We determined the percentage differences between the percentages of students with and without internet who earned specific grades.  For analysis purposes, we combined A's and B's into "good grades," C's and D's into "pass with ok grades," and F's as "fail"</a:t>
            </a:r>
          </a:p>
          <a:p>
            <a:pPr marL="285750" indent="-285750" algn="just">
              <a:buFont typeface="Arial"/>
              <a:buChar char="•"/>
            </a:pPr>
            <a:endParaRPr lang="en-US">
              <a:cs typeface="Calibri Light"/>
            </a:endParaRPr>
          </a:p>
          <a:p>
            <a:pPr marL="285750" indent="-285750" algn="just">
              <a:buFont typeface="Arial"/>
              <a:buChar char="•"/>
            </a:pPr>
            <a:r>
              <a:rPr lang="en-US">
                <a:cs typeface="Calibri Light"/>
              </a:rPr>
              <a:t>Students with internet access are 39.94% more likely to earn a "good grade", 46.12% more likely to "pass with ok grades," and 21.46% less likely to "fail"</a:t>
            </a:r>
          </a:p>
        </p:txBody>
      </p:sp>
    </p:spTree>
    <p:extLst>
      <p:ext uri="{BB962C8B-B14F-4D97-AF65-F5344CB8AC3E}">
        <p14:creationId xmlns:p14="http://schemas.microsoft.com/office/powerpoint/2010/main" val="2701126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oks on a shelf">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a:blip r:embed="rId2"/>
          <a:srcRect/>
          <a:stretch/>
        </p:blipFill>
        <p:spPr>
          <a:xfrm>
            <a:off x="5050938" y="379850"/>
            <a:ext cx="7105880" cy="5809495"/>
          </a:xfr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#3: </a:t>
            </a:r>
            <a:r>
              <a:rPr lang="en-US" b="1" i="0">
                <a:effectLst/>
                <a:latin typeface="Arial" panose="020B0604020202020204" pitchFamily="34" charset="0"/>
              </a:rPr>
              <a:t>To Study or Not to Study</a:t>
            </a:r>
            <a:endParaRPr lang="en-US" b="1"/>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22272" y="2780585"/>
            <a:ext cx="2834640" cy="647190"/>
          </a:xfrm>
        </p:spPr>
        <p:txBody>
          <a:bodyPr/>
          <a:lstStyle/>
          <a:p>
            <a:pPr algn="ctr"/>
            <a:r>
              <a:rPr lang="en-US" b="1" i="0">
                <a:effectLst/>
                <a:latin typeface="Arial"/>
                <a:cs typeface="Arial"/>
              </a:rPr>
              <a:t>How does length of study time compare to grades </a:t>
            </a:r>
            <a:r>
              <a:rPr lang="en-US" b="1">
                <a:latin typeface="Arial"/>
                <a:cs typeface="Arial"/>
              </a:rPr>
              <a:t>earned</a:t>
            </a:r>
            <a:r>
              <a:rPr lang="en-US" b="1" i="0">
                <a:effectLst/>
                <a:latin typeface="Arial"/>
                <a:cs typeface="Arial"/>
              </a:rPr>
              <a:t>?</a:t>
            </a:r>
            <a:endParaRPr lang="en-US" b="1">
              <a:latin typeface="Arial"/>
              <a:cs typeface="Arial"/>
            </a:endParaRPr>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pPr marL="285750" indent="-285750">
              <a:buFont typeface="Arial" panose="020B0604020202020204" pitchFamily="34" charset="0"/>
              <a:buChar char="•"/>
            </a:pPr>
            <a:r>
              <a:rPr lang="en-US">
                <a:solidFill>
                  <a:schemeClr val="tx1">
                    <a:lumMod val="75000"/>
                    <a:lumOff val="25000"/>
                  </a:schemeClr>
                </a:solidFill>
              </a:rPr>
              <a:t>We again converted the 20-point grading scale to standard US metrics</a:t>
            </a:r>
          </a:p>
          <a:p>
            <a:pPr marL="285750" indent="-285750">
              <a:buFont typeface="Arial" panose="020B0604020202020204" pitchFamily="34" charset="0"/>
              <a:buChar char="•"/>
            </a:pPr>
            <a:r>
              <a:rPr lang="en-US">
                <a:solidFill>
                  <a:schemeClr val="tx1">
                    <a:lumMod val="75000"/>
                    <a:lumOff val="25000"/>
                  </a:schemeClr>
                </a:solidFill>
              </a:rPr>
              <a:t>We averaged the resulting grades for each student</a:t>
            </a:r>
          </a:p>
          <a:p>
            <a:pPr marL="285750" indent="-285750">
              <a:buFont typeface="Arial" panose="020B0604020202020204" pitchFamily="34" charset="0"/>
              <a:buChar char="•"/>
            </a:pPr>
            <a:r>
              <a:rPr lang="en-US">
                <a:solidFill>
                  <a:schemeClr val="tx1">
                    <a:lumMod val="75000"/>
                    <a:lumOff val="25000"/>
                  </a:schemeClr>
                </a:solidFill>
              </a:rPr>
              <a:t>We grouped students by hours of study and examined their corresponding grades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9</a:t>
            </a:fld>
            <a:endParaRPr lang="en-US" sz="1200" dirty="0">
              <a:solidFill>
                <a:schemeClr val="bg1"/>
              </a:solidFill>
            </a:endParaRPr>
          </a:p>
        </p:txBody>
      </p:sp>
      <p:pic>
        <p:nvPicPr>
          <p:cNvPr id="19" name="Content Placeholder 34" descr="Open Book">
            <a:extLst>
              <a:ext uri="{FF2B5EF4-FFF2-40B4-BE49-F238E27FC236}">
                <a16:creationId xmlns:a16="http://schemas.microsoft.com/office/drawing/2014/main" id="{A3AD134C-2CF1-9549-BC04-A39802D91E05}"/>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5" name="Content Placeholder 35" descr="Medal">
            <a:extLst>
              <a:ext uri="{FF2B5EF4-FFF2-40B4-BE49-F238E27FC236}">
                <a16:creationId xmlns:a16="http://schemas.microsoft.com/office/drawing/2014/main" id="{6471C48A-75AA-3D45-9A85-ABB0BDCD67BD}"/>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1062016473"/>
      </p:ext>
    </p:extLst>
  </p:cSld>
  <p:clrMapOvr>
    <a:masterClrMapping/>
  </p:clrMapOvr>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475556_Education presentation_AAS_v5" id="{AAC57104-7B60-491F-A321-6BCAF93AC541}" vid="{5A43072C-36E0-4A5A-A3FF-E88D65C597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D0AD3E-9DDB-4E69-981A-7DAE0E9B5F53}">
  <ds:schemaRefs>
    <ds:schemaRef ds:uri="http://schemas.microsoft.com/sharepoint/v3/contenttype/forms"/>
  </ds:schemaRefs>
</ds:datastoreItem>
</file>

<file path=customXml/itemProps2.xml><?xml version="1.0" encoding="utf-8"?>
<ds:datastoreItem xmlns:ds="http://schemas.openxmlformats.org/officeDocument/2006/customXml" ds:itemID="{DE575C36-314A-42CB-9114-6E0CE4AB2735}">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1C32B5E-029E-455A-86F0-091666CEEBF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Education presentation</Template>
  <TotalTime>410</TotalTime>
  <Words>1566</Words>
  <Application>Microsoft Office PowerPoint</Application>
  <PresentationFormat>Widescreen</PresentationFormat>
  <Paragraphs>131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Calibri</vt:lpstr>
      <vt:lpstr>Calibri Light</vt:lpstr>
      <vt:lpstr>Corbel</vt:lpstr>
      <vt:lpstr>Office Theme</vt:lpstr>
      <vt:lpstr>How Different Factors Drive Students’ Educational Performance</vt:lpstr>
      <vt:lpstr>MOTIVATION AND SUMMARY</vt:lpstr>
      <vt:lpstr>QUESTIONS and REASONS for ASKING THEM…</vt:lpstr>
      <vt:lpstr>Question #1: Home Life</vt:lpstr>
      <vt:lpstr>QUESTION #1 Visualization</vt:lpstr>
      <vt:lpstr>PowerPoint Presentation</vt:lpstr>
      <vt:lpstr>Question #2: In the Age of Tech</vt:lpstr>
      <vt:lpstr>QUESTION #2 Visualization</vt:lpstr>
      <vt:lpstr>Question #3: To Study or Not to Study</vt:lpstr>
      <vt:lpstr>QUESTION #3 Visualization</vt:lpstr>
      <vt:lpstr>QUESTION #3 Visualization</vt:lpstr>
      <vt:lpstr>Question #4: Alcohol Consumption</vt:lpstr>
      <vt:lpstr>QUESTION #4 Visualization</vt:lpstr>
      <vt:lpstr>Question #5:</vt:lpstr>
      <vt:lpstr>QUESTION #5 Visualization</vt:lpstr>
      <vt:lpstr>CLEANUP, EXPLORATION,  AND ANALYSIS</vt:lpstr>
      <vt:lpstr>DISCUSSION</vt:lpstr>
      <vt:lpstr>POSTMORTEM</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Different Factors Drive Students’ Educational Performance</dc:title>
  <dc:creator>Tiera Nixon</dc:creator>
  <cp:lastModifiedBy>Jessie Daniels</cp:lastModifiedBy>
  <cp:revision>7</cp:revision>
  <dcterms:created xsi:type="dcterms:W3CDTF">2021-10-28T22:53:17Z</dcterms:created>
  <dcterms:modified xsi:type="dcterms:W3CDTF">2021-10-30T02:10:30Z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